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  <p:sldMasterId id="2147483674" r:id="rId3"/>
  </p:sldMasterIdLst>
  <p:notesMasterIdLst>
    <p:notesMasterId r:id="rId30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82" r:id="rId27"/>
    <p:sldId id="280" r:id="rId28"/>
    <p:sldId id="281" r:id="rId29"/>
  </p:sldIdLst>
  <p:sldSz cx="9144000" cy="6858000" type="screen4x3"/>
  <p:notesSz cx="7010400" cy="9296400"/>
  <p:embeddedFontLst>
    <p:embeddedFont>
      <p:font typeface="Arimo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juFSU+WHOAx337HW0rorOppLEn2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1186" y="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customschemas.google.com/relationships/presentationmetadata" Target="metadata"/><Relationship Id="rId21" Type="http://schemas.openxmlformats.org/officeDocument/2006/relationships/slide" Target="slides/slide18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2.fntdata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847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338" y="0"/>
            <a:ext cx="303847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9675"/>
            <a:ext cx="303847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9" name="Google Shape;429;p10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0:notes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1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2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3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4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6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7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18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9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0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1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22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3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24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67896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6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p4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4:notes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7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8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9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2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3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93" name="Google Shape;93;p3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5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5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5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5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8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8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9pPr>
          </a:lstStyle>
          <a:p>
            <a:endParaRPr/>
          </a:p>
        </p:txBody>
      </p:sp>
      <p:sp>
        <p:nvSpPr>
          <p:cNvPr id="109" name="Google Shape;109;p5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5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5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5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9pPr>
          </a:lstStyle>
          <a:p>
            <a:endParaRPr/>
          </a:p>
        </p:txBody>
      </p:sp>
      <p:sp>
        <p:nvSpPr>
          <p:cNvPr id="115" name="Google Shape;115;p59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9pPr>
          </a:lstStyle>
          <a:p>
            <a:endParaRPr/>
          </a:p>
        </p:txBody>
      </p:sp>
      <p:sp>
        <p:nvSpPr>
          <p:cNvPr id="116" name="Google Shape;116;p5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9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5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60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122" name="Google Shape;122;p6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9pPr>
          </a:lstStyle>
          <a:p>
            <a:endParaRPr/>
          </a:p>
        </p:txBody>
      </p:sp>
      <p:sp>
        <p:nvSpPr>
          <p:cNvPr id="123" name="Google Shape;123;p60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6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9pPr>
          </a:lstStyle>
          <a:p>
            <a:endParaRPr/>
          </a:p>
        </p:txBody>
      </p:sp>
      <p:sp>
        <p:nvSpPr>
          <p:cNvPr id="125" name="Google Shape;125;p6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60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6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6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6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6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6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9pPr>
          </a:lstStyle>
          <a:p>
            <a:endParaRPr/>
          </a:p>
        </p:txBody>
      </p:sp>
      <p:sp>
        <p:nvSpPr>
          <p:cNvPr id="136" name="Google Shape;136;p6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137" name="Google Shape;137;p6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62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6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6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6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144" name="Google Shape;144;p6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6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64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50" name="Google Shape;150;p6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6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6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5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65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56" name="Google Shape;156;p6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6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6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6"/>
          <p:cNvSpPr/>
          <p:nvPr/>
        </p:nvSpPr>
        <p:spPr>
          <a:xfrm>
            <a:off x="0" y="0"/>
            <a:ext cx="9144000" cy="965200"/>
          </a:xfrm>
          <a:prstGeom prst="rect">
            <a:avLst/>
          </a:prstGeom>
          <a:solidFill>
            <a:srgbClr val="524C85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66"/>
          <p:cNvSpPr txBox="1">
            <a:spLocks noGrp="1"/>
          </p:cNvSpPr>
          <p:nvPr>
            <p:ph type="title"/>
          </p:nvPr>
        </p:nvSpPr>
        <p:spPr>
          <a:xfrm>
            <a:off x="457200" y="203518"/>
            <a:ext cx="7406640" cy="588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6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163" name="Google Shape;163;p66" descr="logo-swoosh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75600" y="331274"/>
            <a:ext cx="904240" cy="288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9pPr>
          </a:lstStyle>
          <a:p>
            <a:endParaRPr/>
          </a:p>
        </p:txBody>
      </p:sp>
      <p:sp>
        <p:nvSpPr>
          <p:cNvPr id="166" name="Google Shape;166;p6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9pPr>
          </a:lstStyle>
          <a:p>
            <a:endParaRPr/>
          </a:p>
        </p:txBody>
      </p:sp>
      <p:sp>
        <p:nvSpPr>
          <p:cNvPr id="167" name="Google Shape;167;p67"/>
          <p:cNvSpPr/>
          <p:nvPr/>
        </p:nvSpPr>
        <p:spPr>
          <a:xfrm>
            <a:off x="0" y="0"/>
            <a:ext cx="9144000" cy="965200"/>
          </a:xfrm>
          <a:prstGeom prst="rect">
            <a:avLst/>
          </a:prstGeom>
          <a:solidFill>
            <a:srgbClr val="748B97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67"/>
          <p:cNvSpPr txBox="1">
            <a:spLocks noGrp="1"/>
          </p:cNvSpPr>
          <p:nvPr>
            <p:ph type="title"/>
          </p:nvPr>
        </p:nvSpPr>
        <p:spPr>
          <a:xfrm>
            <a:off x="457200" y="203518"/>
            <a:ext cx="7406640" cy="588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9" name="Google Shape;169;p67" descr="logo-swoosh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75600" y="331274"/>
            <a:ext cx="904240" cy="288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79" name="Google Shape;179;p3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4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4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4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4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4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9pPr>
          </a:lstStyle>
          <a:p>
            <a:endParaRPr/>
          </a:p>
        </p:txBody>
      </p:sp>
      <p:sp>
        <p:nvSpPr>
          <p:cNvPr id="191" name="Google Shape;191;p4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4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4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9pPr>
          </a:lstStyle>
          <a:p>
            <a:endParaRPr/>
          </a:p>
        </p:txBody>
      </p:sp>
      <p:sp>
        <p:nvSpPr>
          <p:cNvPr id="197" name="Google Shape;197;p4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9pPr>
          </a:lstStyle>
          <a:p>
            <a:endParaRPr/>
          </a:p>
        </p:txBody>
      </p:sp>
      <p:sp>
        <p:nvSpPr>
          <p:cNvPr id="198" name="Google Shape;198;p4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4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4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4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204" name="Google Shape;204;p4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9pPr>
          </a:lstStyle>
          <a:p>
            <a:endParaRPr/>
          </a:p>
        </p:txBody>
      </p:sp>
      <p:sp>
        <p:nvSpPr>
          <p:cNvPr id="205" name="Google Shape;205;p4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206" name="Google Shape;206;p4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9pPr>
          </a:lstStyle>
          <a:p>
            <a:endParaRPr/>
          </a:p>
        </p:txBody>
      </p:sp>
      <p:sp>
        <p:nvSpPr>
          <p:cNvPr id="207" name="Google Shape;207;p4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4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4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4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4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4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49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4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5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9pPr>
          </a:lstStyle>
          <a:p>
            <a:endParaRPr/>
          </a:p>
        </p:txBody>
      </p:sp>
      <p:sp>
        <p:nvSpPr>
          <p:cNvPr id="222" name="Google Shape;222;p5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223" name="Google Shape;223;p5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50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5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5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5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230" name="Google Shape;230;p5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5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5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52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36" name="Google Shape;236;p5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52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5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3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5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42" name="Google Shape;242;p5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5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5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 type="objOnly">
  <p:cSld name="OBJECT_ONLY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4"/>
          <p:cNvSpPr txBox="1">
            <a:spLocks noGrp="1"/>
          </p:cNvSpPr>
          <p:nvPr>
            <p:ph type="body" idx="1"/>
          </p:nvPr>
        </p:nvSpPr>
        <p:spPr>
          <a:xfrm>
            <a:off x="457200" y="274638"/>
            <a:ext cx="8229600" cy="585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47" name="Google Shape;247;p5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5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5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5"/>
          <p:cNvSpPr/>
          <p:nvPr/>
        </p:nvSpPr>
        <p:spPr>
          <a:xfrm>
            <a:off x="0" y="0"/>
            <a:ext cx="9144000" cy="965200"/>
          </a:xfrm>
          <a:prstGeom prst="rect">
            <a:avLst/>
          </a:prstGeom>
          <a:solidFill>
            <a:srgbClr val="524C85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55"/>
          <p:cNvSpPr txBox="1">
            <a:spLocks noGrp="1"/>
          </p:cNvSpPr>
          <p:nvPr>
            <p:ph type="title"/>
          </p:nvPr>
        </p:nvSpPr>
        <p:spPr>
          <a:xfrm>
            <a:off x="457200" y="203518"/>
            <a:ext cx="7406640" cy="588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5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254" name="Google Shape;254;p55" descr="logo-swoosh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75600" y="331274"/>
            <a:ext cx="904240" cy="288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9pPr>
          </a:lstStyle>
          <a:p>
            <a:endParaRPr/>
          </a:p>
        </p:txBody>
      </p:sp>
      <p:sp>
        <p:nvSpPr>
          <p:cNvPr id="257" name="Google Shape;257;p5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9pPr>
          </a:lstStyle>
          <a:p>
            <a:endParaRPr/>
          </a:p>
        </p:txBody>
      </p:sp>
      <p:sp>
        <p:nvSpPr>
          <p:cNvPr id="258" name="Google Shape;258;p56"/>
          <p:cNvSpPr/>
          <p:nvPr/>
        </p:nvSpPr>
        <p:spPr>
          <a:xfrm>
            <a:off x="0" y="0"/>
            <a:ext cx="9144000" cy="965200"/>
          </a:xfrm>
          <a:prstGeom prst="rect">
            <a:avLst/>
          </a:prstGeom>
          <a:solidFill>
            <a:srgbClr val="748B97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56"/>
          <p:cNvSpPr txBox="1">
            <a:spLocks noGrp="1"/>
          </p:cNvSpPr>
          <p:nvPr>
            <p:ph type="title"/>
          </p:nvPr>
        </p:nvSpPr>
        <p:spPr>
          <a:xfrm>
            <a:off x="457200" y="203518"/>
            <a:ext cx="7406640" cy="588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60" name="Google Shape;260;p56" descr="logo-swoosh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75600" y="331274"/>
            <a:ext cx="904240" cy="288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3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3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3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3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3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4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3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30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3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4" name="Google Shape;174;p32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5" name="Google Shape;175;p3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ingongLi/fldpl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itprdkarsap.home.ku.edu/download/fldpln/fldpln_py_installer_mcr.exe" TargetMode="External"/><Relationship Id="rId4" Type="http://schemas.openxmlformats.org/officeDocument/2006/relationships/hyperlink" Target="https://itprdkarsap.home.ku.edu/download/fldpln/wildcat_10m_3dep.zip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Using the FLDPLN Model for Flood Inundation Model</a:t>
            </a:r>
            <a:endParaRPr/>
          </a:p>
        </p:txBody>
      </p:sp>
      <p:sp>
        <p:nvSpPr>
          <p:cNvPr id="266" name="Google Shape;266;p1"/>
          <p:cNvSpPr txBox="1">
            <a:spLocks noGrp="1"/>
          </p:cNvSpPr>
          <p:nvPr>
            <p:ph type="body" idx="1"/>
          </p:nvPr>
        </p:nvSpPr>
        <p:spPr>
          <a:xfrm>
            <a:off x="457200" y="17526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2800" dirty="0"/>
              <a:t>Introduction to the FLDPLN FIM model </a:t>
            </a:r>
            <a:endParaRPr sz="2800"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2800" dirty="0"/>
              <a:t>Use Wildcat Creek, KS Labor Day flood event as an example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2800" dirty="0"/>
              <a:t>Workshop materials</a:t>
            </a:r>
          </a:p>
          <a:p>
            <a:pPr marL="800100" lvl="1">
              <a:spcBef>
                <a:spcPts val="640"/>
              </a:spcBef>
              <a:buSzPts val="3200"/>
              <a:buChar char="•"/>
            </a:pPr>
            <a:r>
              <a:rPr lang="en-US" sz="2000" dirty="0">
                <a:hlinkClick r:id="rId3"/>
              </a:rPr>
              <a:t>Notebooks, Python packages and tools </a:t>
            </a:r>
            <a:r>
              <a:rPr lang="en-US" sz="2000" dirty="0"/>
              <a:t>are on GitHub</a:t>
            </a:r>
          </a:p>
          <a:p>
            <a:pPr marL="1257300" lvl="2">
              <a:spcBef>
                <a:spcPts val="640"/>
              </a:spcBef>
              <a:buSzPts val="3200"/>
            </a:pPr>
            <a:r>
              <a:rPr lang="en-US" sz="1600" dirty="0">
                <a:hlinkClick r:id="rId3"/>
              </a:rPr>
              <a:t>https://github.com/XingongLi/fldpln</a:t>
            </a:r>
            <a:r>
              <a:rPr lang="en-US" sz="1600" dirty="0"/>
              <a:t> </a:t>
            </a:r>
          </a:p>
          <a:p>
            <a:pPr marL="1257300" lvl="2">
              <a:spcBef>
                <a:spcPts val="640"/>
              </a:spcBef>
              <a:buSzPts val="3200"/>
            </a:pPr>
            <a:r>
              <a:rPr lang="en-US" sz="1600" dirty="0" err="1"/>
              <a:t>fldpln_py</a:t>
            </a:r>
            <a:r>
              <a:rPr lang="en-US" sz="1600" dirty="0"/>
              <a:t>, MATLAB Runtime installer (without MATLAB Runtime), </a:t>
            </a:r>
            <a:r>
              <a:rPr lang="en-US" sz="1600" dirty="0" err="1"/>
              <a:t>fldpln</a:t>
            </a:r>
            <a:r>
              <a:rPr lang="en-US" sz="1600" dirty="0"/>
              <a:t> and ArcGIS toolbox</a:t>
            </a:r>
          </a:p>
          <a:p>
            <a:pPr marL="800100" lvl="1">
              <a:spcBef>
                <a:spcPts val="640"/>
              </a:spcBef>
              <a:buSzPts val="3200"/>
              <a:buChar char="•"/>
            </a:pPr>
            <a:r>
              <a:rPr lang="en-US" sz="2000" dirty="0">
                <a:hlinkClick r:id="rId4"/>
              </a:rPr>
              <a:t>Wildcat Creek data</a:t>
            </a:r>
            <a:r>
              <a:rPr lang="en-US" sz="2000" dirty="0"/>
              <a:t> is on KU KBS-KARS server</a:t>
            </a:r>
          </a:p>
          <a:p>
            <a:pPr marL="1257300" lvl="2">
              <a:spcBef>
                <a:spcPts val="640"/>
              </a:spcBef>
              <a:buSzPts val="3200"/>
            </a:pPr>
            <a:r>
              <a:rPr lang="en-US" sz="1600" dirty="0"/>
              <a:t>DEMs, segment shapefiles, gauge data and reference FIM map</a:t>
            </a:r>
          </a:p>
          <a:p>
            <a:pPr marL="800100" lvl="1">
              <a:spcBef>
                <a:spcPts val="640"/>
              </a:spcBef>
              <a:buSzPts val="3200"/>
              <a:buChar char="•"/>
            </a:pPr>
            <a:r>
              <a:rPr lang="en-US" sz="2000" dirty="0">
                <a:hlinkClick r:id="rId5"/>
              </a:rPr>
              <a:t>In</a:t>
            </a:r>
            <a:r>
              <a:rPr lang="en-US" sz="2000" dirty="0">
                <a:hlinkClick r:id="rId5"/>
              </a:rPr>
              <a:t>staller with MATLAB Runtime included </a:t>
            </a:r>
            <a:r>
              <a:rPr lang="en-US" sz="2000" dirty="0"/>
              <a:t>on KU KBS-KARS server</a:t>
            </a:r>
          </a:p>
          <a:p>
            <a:pPr marL="342900">
              <a:spcBef>
                <a:spcPts val="640"/>
              </a:spcBef>
              <a:buSzPts val="3200"/>
            </a:pPr>
            <a:r>
              <a:rPr lang="en-US" sz="2400" dirty="0"/>
              <a:t>About 6 hours</a:t>
            </a:r>
          </a:p>
          <a:p>
            <a:pPr marL="800100" lvl="1">
              <a:spcBef>
                <a:spcPts val="640"/>
              </a:spcBef>
              <a:buSzPts val="3200"/>
              <a:buChar char="•"/>
            </a:pPr>
            <a:endParaRPr 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0"/>
          <p:cNvSpPr txBox="1">
            <a:spLocks noGrp="1"/>
          </p:cNvSpPr>
          <p:nvPr>
            <p:ph type="title"/>
          </p:nvPr>
        </p:nvSpPr>
        <p:spPr>
          <a:xfrm>
            <a:off x="3276600" y="304800"/>
            <a:ext cx="6019632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Inundation Mapping</a:t>
            </a:r>
            <a:endParaRPr sz="4000"/>
          </a:p>
        </p:txBody>
      </p:sp>
      <p:sp>
        <p:nvSpPr>
          <p:cNvPr id="433" name="Google Shape;433;p10"/>
          <p:cNvSpPr txBox="1">
            <a:spLocks noGrp="1"/>
          </p:cNvSpPr>
          <p:nvPr>
            <p:ph type="body" idx="1"/>
          </p:nvPr>
        </p:nvSpPr>
        <p:spPr>
          <a:xfrm>
            <a:off x="3479482" y="1459055"/>
            <a:ext cx="5696467" cy="480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/>
              <a:t>Interpolated FSP DOF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/>
              <a:t>A FPP is flooded by a FSP if its DOF &gt; DTF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</a:pPr>
            <a:r>
              <a:rPr lang="en-US" sz="2000"/>
              <a:t>FloodDepth</a:t>
            </a:r>
            <a:r>
              <a:rPr lang="en-US" sz="2000" baseline="-25000"/>
              <a:t>FSP(i)</a:t>
            </a:r>
            <a:r>
              <a:rPr lang="en-US" sz="2000"/>
              <a:t> = DOF</a:t>
            </a:r>
            <a:r>
              <a:rPr lang="en-US" sz="2000" baseline="-25000"/>
              <a:t>FSP(i)</a:t>
            </a:r>
            <a:r>
              <a:rPr lang="en-US" sz="2000"/>
              <a:t> - DTF</a:t>
            </a:r>
            <a:r>
              <a:rPr lang="en-US" sz="2000" baseline="-25000"/>
              <a:t>FSP(i)</a:t>
            </a:r>
            <a:endParaRPr sz="20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/>
              <a:t>Flood depth at a FPP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</a:pPr>
            <a:r>
              <a:rPr lang="en-US" sz="2000"/>
              <a:t>max(FloodDepth</a:t>
            </a:r>
            <a:r>
              <a:rPr lang="en-US" sz="2000" baseline="-25000"/>
              <a:t>FSP(1)</a:t>
            </a:r>
            <a:r>
              <a:rPr lang="en-US" sz="2000"/>
              <a:t>, …, FloodDepth</a:t>
            </a:r>
            <a:r>
              <a:rPr lang="en-US" sz="2000" baseline="-25000"/>
              <a:t>FSP(n)</a:t>
            </a:r>
            <a:r>
              <a:rPr lang="en-US" sz="2000"/>
              <a:t>)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</a:pPr>
            <a:r>
              <a:rPr lang="en-US" sz="2000"/>
              <a:t>N is the number of FSPs that flood the FPP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/>
              <a:t>Example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</a:pPr>
            <a:r>
              <a:rPr lang="en-US" sz="2000"/>
              <a:t>Flood depth = max((5-3), (7-1)) = 6</a:t>
            </a:r>
            <a:endParaRPr sz="2000"/>
          </a:p>
        </p:txBody>
      </p:sp>
      <p:pic>
        <p:nvPicPr>
          <p:cNvPr id="434" name="Google Shape;43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31" y="76200"/>
            <a:ext cx="3303403" cy="64224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5" name="Google Shape;435;p10"/>
          <p:cNvGrpSpPr/>
          <p:nvPr/>
        </p:nvGrpSpPr>
        <p:grpSpPr>
          <a:xfrm>
            <a:off x="1600200" y="4690303"/>
            <a:ext cx="1600368" cy="1800721"/>
            <a:chOff x="1883334" y="4798431"/>
            <a:chExt cx="1600368" cy="1800721"/>
          </a:xfrm>
        </p:grpSpPr>
        <p:grpSp>
          <p:nvGrpSpPr>
            <p:cNvPr id="436" name="Google Shape;436;p10"/>
            <p:cNvGrpSpPr/>
            <p:nvPr/>
          </p:nvGrpSpPr>
          <p:grpSpPr>
            <a:xfrm>
              <a:off x="1905000" y="4874631"/>
              <a:ext cx="1578702" cy="1724521"/>
              <a:chOff x="4572000" y="5029200"/>
              <a:chExt cx="1600610" cy="1646152"/>
            </a:xfrm>
          </p:grpSpPr>
          <p:sp>
            <p:nvSpPr>
              <p:cNvPr id="437" name="Google Shape;437;p10"/>
              <p:cNvSpPr/>
              <p:nvPr/>
            </p:nvSpPr>
            <p:spPr>
              <a:xfrm>
                <a:off x="4572000" y="5029200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0"/>
              <p:cNvSpPr/>
              <p:nvPr/>
            </p:nvSpPr>
            <p:spPr>
              <a:xfrm>
                <a:off x="4572000" y="5257800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0"/>
              <p:cNvSpPr/>
              <p:nvPr/>
            </p:nvSpPr>
            <p:spPr>
              <a:xfrm>
                <a:off x="4800600" y="5486400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0"/>
              <p:cNvSpPr/>
              <p:nvPr/>
            </p:nvSpPr>
            <p:spPr>
              <a:xfrm>
                <a:off x="5029200" y="5715000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0"/>
              <p:cNvSpPr/>
              <p:nvPr/>
            </p:nvSpPr>
            <p:spPr>
              <a:xfrm>
                <a:off x="5257800" y="5953626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0"/>
              <p:cNvSpPr/>
              <p:nvPr/>
            </p:nvSpPr>
            <p:spPr>
              <a:xfrm>
                <a:off x="5257800" y="6200189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0"/>
              <p:cNvSpPr/>
              <p:nvPr/>
            </p:nvSpPr>
            <p:spPr>
              <a:xfrm>
                <a:off x="5257800" y="6446752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0"/>
              <p:cNvSpPr/>
              <p:nvPr/>
            </p:nvSpPr>
            <p:spPr>
              <a:xfrm>
                <a:off x="5944010" y="5486400"/>
                <a:ext cx="228600" cy="228600"/>
              </a:xfrm>
              <a:prstGeom prst="rect">
                <a:avLst/>
              </a:prstGeom>
              <a:solidFill>
                <a:srgbClr val="71BEC4"/>
              </a:solidFill>
              <a:ln w="25400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45" name="Google Shape;445;p10"/>
              <p:cNvCxnSpPr/>
              <p:nvPr/>
            </p:nvCxnSpPr>
            <p:spPr>
              <a:xfrm>
                <a:off x="4686300" y="5151437"/>
                <a:ext cx="1257710" cy="4572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46" name="Google Shape;446;p10"/>
              <p:cNvCxnSpPr>
                <a:endCxn id="444" idx="1"/>
              </p:cNvCxnSpPr>
              <p:nvPr/>
            </p:nvCxnSpPr>
            <p:spPr>
              <a:xfrm rot="10800000" flipH="1">
                <a:off x="5200910" y="5600700"/>
                <a:ext cx="743100" cy="2139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47" name="Google Shape;447;p10"/>
              <p:cNvCxnSpPr>
                <a:endCxn id="444" idx="1"/>
              </p:cNvCxnSpPr>
              <p:nvPr/>
            </p:nvCxnSpPr>
            <p:spPr>
              <a:xfrm rot="10800000" flipH="1">
                <a:off x="5440910" y="5600700"/>
                <a:ext cx="503100" cy="6504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sp>
          <p:nvSpPr>
            <p:cNvPr id="448" name="Google Shape;448;p10"/>
            <p:cNvSpPr txBox="1"/>
            <p:nvPr/>
          </p:nvSpPr>
          <p:spPr>
            <a:xfrm>
              <a:off x="2525446" y="4947085"/>
              <a:ext cx="40266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10"/>
            <p:cNvSpPr txBox="1"/>
            <p:nvPr/>
          </p:nvSpPr>
          <p:spPr>
            <a:xfrm>
              <a:off x="2677846" y="5328085"/>
              <a:ext cx="40266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450" name="Google Shape;450;p10"/>
            <p:cNvSpPr txBox="1"/>
            <p:nvPr/>
          </p:nvSpPr>
          <p:spPr>
            <a:xfrm>
              <a:off x="2944546" y="5785285"/>
              <a:ext cx="40266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451" name="Google Shape;451;p10"/>
            <p:cNvSpPr txBox="1"/>
            <p:nvPr/>
          </p:nvSpPr>
          <p:spPr>
            <a:xfrm>
              <a:off x="2359419" y="5543427"/>
              <a:ext cx="40266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10"/>
            <p:cNvSpPr txBox="1"/>
            <p:nvPr/>
          </p:nvSpPr>
          <p:spPr>
            <a:xfrm>
              <a:off x="2568989" y="6002915"/>
              <a:ext cx="40266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10"/>
            <p:cNvSpPr txBox="1"/>
            <p:nvPr/>
          </p:nvSpPr>
          <p:spPr>
            <a:xfrm>
              <a:off x="1883334" y="4798431"/>
              <a:ext cx="40266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4" name="Google Shape;454;p10"/>
          <p:cNvSpPr/>
          <p:nvPr/>
        </p:nvSpPr>
        <p:spPr>
          <a:xfrm>
            <a:off x="1998728" y="2514600"/>
            <a:ext cx="236639" cy="228600"/>
          </a:xfrm>
          <a:prstGeom prst="ellipse">
            <a:avLst/>
          </a:prstGeom>
          <a:solidFill>
            <a:srgbClr val="FFFF00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10"/>
          <p:cNvSpPr/>
          <p:nvPr/>
        </p:nvSpPr>
        <p:spPr>
          <a:xfrm>
            <a:off x="899469" y="5476364"/>
            <a:ext cx="236639" cy="228600"/>
          </a:xfrm>
          <a:prstGeom prst="ellipse">
            <a:avLst/>
          </a:prstGeom>
          <a:solidFill>
            <a:srgbClr val="FFFF00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10"/>
          <p:cNvSpPr/>
          <p:nvPr/>
        </p:nvSpPr>
        <p:spPr>
          <a:xfrm>
            <a:off x="1143000" y="1752600"/>
            <a:ext cx="236639" cy="228600"/>
          </a:xfrm>
          <a:prstGeom prst="ellipse">
            <a:avLst/>
          </a:prstGeom>
          <a:solidFill>
            <a:srgbClr val="FFFF00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1"/>
          <p:cNvSpPr txBox="1">
            <a:spLocks noGrp="1"/>
          </p:cNvSpPr>
          <p:nvPr>
            <p:ph type="title"/>
          </p:nvPr>
        </p:nvSpPr>
        <p:spPr>
          <a:xfrm>
            <a:off x="-88900" y="76200"/>
            <a:ext cx="9156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Parallel Inundation Mapping</a:t>
            </a:r>
            <a:endParaRPr/>
          </a:p>
        </p:txBody>
      </p:sp>
      <p:sp>
        <p:nvSpPr>
          <p:cNvPr id="462" name="Google Shape;462;p11"/>
          <p:cNvSpPr txBox="1">
            <a:spLocks noGrp="1"/>
          </p:cNvSpPr>
          <p:nvPr>
            <p:ph type="body" idx="1"/>
          </p:nvPr>
        </p:nvSpPr>
        <p:spPr>
          <a:xfrm>
            <a:off x="304800" y="1358348"/>
            <a:ext cx="49530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/>
              <a:t>Time sensitive application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/>
              <a:t>Tiled libraries ready for parallelization</a:t>
            </a:r>
            <a:endParaRPr sz="20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/>
              <a:t>Dask with custom directed acyclic graph (DAG)</a:t>
            </a:r>
            <a:endParaRPr/>
          </a:p>
        </p:txBody>
      </p:sp>
      <p:pic>
        <p:nvPicPr>
          <p:cNvPr id="463" name="Google Shape;463;p11" descr="https://149695847.v2.pressablecdn.com/wp-content/uploads/2021/11/Serial-algorithm-and-parallel-computin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000" y="1371600"/>
            <a:ext cx="2851569" cy="312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41250" y="4633452"/>
            <a:ext cx="1495425" cy="8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0" name="Google Shape;47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81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12"/>
          <p:cNvSpPr txBox="1"/>
          <p:nvPr/>
        </p:nvSpPr>
        <p:spPr>
          <a:xfrm>
            <a:off x="9939" y="0"/>
            <a:ext cx="9134061" cy="646331"/>
          </a:xfrm>
          <a:prstGeom prst="rect">
            <a:avLst/>
          </a:prstGeom>
          <a:solidFill>
            <a:srgbClr val="9A9AD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Mapping </a:t>
            </a:r>
            <a:r>
              <a:rPr lang="en-US" sz="36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Sep. 3, 2018 </a:t>
            </a: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Wildcat Creek Flood</a:t>
            </a:r>
            <a:endParaRPr sz="3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3"/>
          <p:cNvSpPr txBox="1">
            <a:spLocks noGrp="1"/>
          </p:cNvSpPr>
          <p:nvPr>
            <p:ph type="title"/>
          </p:nvPr>
        </p:nvSpPr>
        <p:spPr>
          <a:xfrm>
            <a:off x="486654" y="8080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13"/>
          <p:cNvSpPr txBox="1">
            <a:spLocks noGrp="1"/>
          </p:cNvSpPr>
          <p:nvPr>
            <p:ph type="body" idx="1"/>
          </p:nvPr>
        </p:nvSpPr>
        <p:spPr>
          <a:xfrm>
            <a:off x="486654" y="213360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/>
          </a:p>
        </p:txBody>
      </p:sp>
      <p:sp>
        <p:nvSpPr>
          <p:cNvPr id="478" name="Google Shape;478;p13"/>
          <p:cNvSpPr txBox="1">
            <a:spLocks noGrp="1"/>
          </p:cNvSpPr>
          <p:nvPr>
            <p:ph type="sldNum" idx="12"/>
          </p:nvPr>
        </p:nvSpPr>
        <p:spPr>
          <a:xfrm>
            <a:off x="6582654" y="6656097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479" name="Google Shape;47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748507"/>
            <a:ext cx="8789095" cy="6109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600" y="735807"/>
            <a:ext cx="8753367" cy="6102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4770" y="735807"/>
            <a:ext cx="8753368" cy="6095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8600" y="732129"/>
            <a:ext cx="8789094" cy="608091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13"/>
          <p:cNvSpPr txBox="1"/>
          <p:nvPr/>
        </p:nvSpPr>
        <p:spPr>
          <a:xfrm>
            <a:off x="1248654" y="72451"/>
            <a:ext cx="67056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HAND and FLDPLN FIM with 10-m DEM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4"/>
          <p:cNvSpPr txBox="1"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Mapping Wildcat Creek 2018 Labor Day Flood</a:t>
            </a:r>
            <a:endParaRPr sz="3600"/>
          </a:p>
        </p:txBody>
      </p:sp>
      <p:sp>
        <p:nvSpPr>
          <p:cNvPr id="489" name="Google Shape;489;p14"/>
          <p:cNvSpPr txBox="1">
            <a:spLocks noGrp="1"/>
          </p:cNvSpPr>
          <p:nvPr>
            <p:ph type="body" idx="1"/>
          </p:nvPr>
        </p:nvSpPr>
        <p:spPr>
          <a:xfrm>
            <a:off x="304800" y="1143000"/>
            <a:ext cx="83820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57200">
              <a:spcBef>
                <a:spcPts val="0"/>
              </a:spcBef>
              <a:buSzPts val="2800"/>
            </a:pPr>
            <a:r>
              <a:rPr lang="en-US" sz="2800" dirty="0"/>
              <a:t>Data in wildcat_10m_3dep.zip</a:t>
            </a:r>
            <a:endParaRPr sz="2800"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DEM (</a:t>
            </a:r>
            <a:r>
              <a:rPr lang="en-US" sz="2400" dirty="0" err="1"/>
              <a:t>GeoTIFF</a:t>
            </a:r>
            <a:r>
              <a:rPr lang="en-US" sz="2400" dirty="0"/>
              <a:t> and BIL)</a:t>
            </a:r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Event gauge data</a:t>
            </a:r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Reference inundation map</a:t>
            </a:r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Segment shapefiles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 dirty="0"/>
              <a:t>MATLAB Runtime and Python packages are only for Windows</a:t>
            </a:r>
            <a:endParaRPr dirty="0"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2800" dirty="0"/>
          </a:p>
        </p:txBody>
      </p:sp>
      <p:sp>
        <p:nvSpPr>
          <p:cNvPr id="490" name="Google Shape;490;p1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5"/>
          <p:cNvSpPr txBox="1"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Mapping Wildcat Creek 2018 Labor Day Flood</a:t>
            </a:r>
            <a:endParaRPr sz="3600"/>
          </a:p>
        </p:txBody>
      </p:sp>
      <p:sp>
        <p:nvSpPr>
          <p:cNvPr id="496" name="Google Shape;496;p15"/>
          <p:cNvSpPr txBox="1">
            <a:spLocks noGrp="1"/>
          </p:cNvSpPr>
          <p:nvPr>
            <p:ph type="body" idx="1"/>
          </p:nvPr>
        </p:nvSpPr>
        <p:spPr>
          <a:xfrm>
            <a:off x="304800" y="1143000"/>
            <a:ext cx="83820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 dirty="0"/>
              <a:t>Hydro-condition DEM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No conditioning for the DEM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 dirty="0"/>
              <a:t>Convert hydro-conditioned DEM (in </a:t>
            </a:r>
            <a:r>
              <a:rPr lang="en-US" sz="2800" dirty="0" err="1"/>
              <a:t>GeoTIFF</a:t>
            </a:r>
            <a:r>
              <a:rPr lang="en-US" sz="2800" dirty="0"/>
              <a:t>) into BILs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ArcGIS toolbox </a:t>
            </a:r>
            <a:r>
              <a:rPr lang="en-US" sz="2400" dirty="0" err="1"/>
              <a:t>fldpln</a:t>
            </a:r>
            <a:r>
              <a:rPr lang="en-US" sz="2400" dirty="0"/>
              <a:t> preprocess </a:t>
            </a:r>
            <a:r>
              <a:rPr lang="en-US" sz="2400" dirty="0" err="1"/>
              <a:t>model.atbx</a:t>
            </a:r>
            <a:endParaRPr sz="2400"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 err="1"/>
              <a:t>fldpln_pre_process_tool</a:t>
            </a:r>
            <a:r>
              <a:rPr lang="en-US" sz="2400" dirty="0"/>
              <a:t> tool</a:t>
            </a:r>
            <a:endParaRPr dirty="0"/>
          </a:p>
          <a:p>
            <a:pPr marL="742950" lvl="1" indent="-1333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dirty="0"/>
          </a:p>
        </p:txBody>
      </p:sp>
      <p:sp>
        <p:nvSpPr>
          <p:cNvPr id="497" name="Google Shape;497;p1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6"/>
          <p:cNvSpPr txBox="1"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Mapping Wildcat Creek 2018 Labor Day Flood</a:t>
            </a:r>
            <a:endParaRPr sz="3600"/>
          </a:p>
        </p:txBody>
      </p:sp>
      <p:sp>
        <p:nvSpPr>
          <p:cNvPr id="503" name="Google Shape;503;p16"/>
          <p:cNvSpPr txBox="1">
            <a:spLocks noGrp="1"/>
          </p:cNvSpPr>
          <p:nvPr>
            <p:ph type="body" idx="1"/>
          </p:nvPr>
        </p:nvSpPr>
        <p:spPr>
          <a:xfrm>
            <a:off x="318052" y="12192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 dirty="0"/>
              <a:t>Build a Python environment for FLDPLN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00_build_fldpln_python_env.md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Install </a:t>
            </a:r>
            <a:r>
              <a:rPr lang="en-US" sz="2400" dirty="0" err="1"/>
              <a:t>miniconda</a:t>
            </a:r>
            <a:endParaRPr sz="2400"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Install mamba in the base env</a:t>
            </a:r>
            <a:endParaRPr dirty="0"/>
          </a:p>
          <a:p>
            <a:pPr marL="1143000" lvl="2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conda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install -c 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conda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-forge mamba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Create the </a:t>
            </a:r>
            <a:r>
              <a:rPr lang="en-US" sz="2400" dirty="0" err="1"/>
              <a:t>fldpln</a:t>
            </a:r>
            <a:r>
              <a:rPr lang="en-US" sz="2400" dirty="0"/>
              <a:t> environment using </a:t>
            </a:r>
            <a:r>
              <a:rPr lang="en-US" sz="2400" dirty="0" err="1"/>
              <a:t>fldpln_windows.yaml</a:t>
            </a:r>
            <a:endParaRPr sz="2400" dirty="0"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mamba env create -f </a:t>
            </a:r>
            <a:r>
              <a:rPr lang="en-US" sz="2000" dirty="0" err="1">
                <a:latin typeface="Arial"/>
                <a:ea typeface="Arial"/>
                <a:cs typeface="Arial"/>
                <a:sym typeface="Arial"/>
              </a:rPr>
              <a:t>fldpln_windows.yaml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Activate the </a:t>
            </a:r>
            <a:r>
              <a:rPr lang="en-US" sz="2400" dirty="0" err="1"/>
              <a:t>fldpln</a:t>
            </a:r>
            <a:r>
              <a:rPr lang="en-US" sz="2400" dirty="0"/>
              <a:t> environment</a:t>
            </a:r>
            <a:endParaRPr sz="2400" dirty="0"/>
          </a:p>
          <a:p>
            <a:pPr marL="1143000" lvl="2" indent="-2667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dirty="0" err="1"/>
              <a:t>conda</a:t>
            </a:r>
            <a:r>
              <a:rPr lang="en-US" dirty="0"/>
              <a:t> activate </a:t>
            </a:r>
            <a:r>
              <a:rPr lang="en-US" dirty="0" err="1"/>
              <a:t>fldpln</a:t>
            </a:r>
            <a:endParaRPr sz="2400"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Install additional packages for using the environment in </a:t>
            </a:r>
            <a:r>
              <a:rPr lang="en-US" sz="2400" dirty="0" err="1"/>
              <a:t>JupyterLab</a:t>
            </a:r>
            <a:r>
              <a:rPr lang="en-US" sz="2400" dirty="0"/>
              <a:t> or VSC</a:t>
            </a:r>
            <a:endParaRPr dirty="0"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 dirty="0"/>
              <a:t>mamba install -c </a:t>
            </a:r>
            <a:r>
              <a:rPr lang="en-US" sz="2000" dirty="0" err="1"/>
              <a:t>conda</a:t>
            </a:r>
            <a:r>
              <a:rPr lang="en-US" sz="2000" dirty="0"/>
              <a:t>-forge </a:t>
            </a:r>
            <a:r>
              <a:rPr lang="en-US" sz="2000" dirty="0" err="1"/>
              <a:t>jupyterlab</a:t>
            </a:r>
            <a:endParaRPr sz="2000" dirty="0"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2800" dirty="0"/>
          </a:p>
        </p:txBody>
      </p:sp>
      <p:sp>
        <p:nvSpPr>
          <p:cNvPr id="504" name="Google Shape;504;p1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505" name="Google Shape;505;p1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Arimo"/>
              <a:buNone/>
            </a:pPr>
            <a:r>
              <a:rPr lang="en-US" sz="1000" b="0" i="0" u="none" strike="noStrike" cap="none">
                <a:solidFill>
                  <a:srgbClr val="CCCCCC"/>
                </a:solidFill>
                <a:latin typeface="Arimo"/>
                <a:ea typeface="Arimo"/>
                <a:cs typeface="Arimo"/>
                <a:sym typeface="Arimo"/>
              </a:rPr>
              <a:t>mamba env create -f fldpln.yaml</a:t>
            </a:r>
            <a:r>
              <a:rPr lang="en-US"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7"/>
          <p:cNvSpPr txBox="1"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Mapping Wildcat Creek 2018 Labor Day Flood</a:t>
            </a:r>
            <a:endParaRPr sz="3600" dirty="0"/>
          </a:p>
        </p:txBody>
      </p:sp>
      <p:sp>
        <p:nvSpPr>
          <p:cNvPr id="511" name="Google Shape;511;p17"/>
          <p:cNvSpPr txBox="1">
            <a:spLocks noGrp="1"/>
          </p:cNvSpPr>
          <p:nvPr>
            <p:ph type="body" idx="1"/>
          </p:nvPr>
        </p:nvSpPr>
        <p:spPr>
          <a:xfrm>
            <a:off x="318052" y="1219200"/>
            <a:ext cx="83820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 dirty="0"/>
              <a:t>Build a Python environment for FLDPLN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In the command window, navigate to the training folder and start </a:t>
            </a:r>
            <a:r>
              <a:rPr lang="en-US" sz="2400" dirty="0" err="1"/>
              <a:t>JupyterLab</a:t>
            </a:r>
            <a:r>
              <a:rPr lang="en-US" sz="2400" dirty="0"/>
              <a:t> from there</a:t>
            </a:r>
            <a:endParaRPr sz="2400" dirty="0"/>
          </a:p>
          <a:p>
            <a:pPr marL="1143000" lvl="2" indent="-2667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dirty="0" err="1"/>
              <a:t>jupyter</a:t>
            </a:r>
            <a:r>
              <a:rPr lang="en-US" dirty="0"/>
              <a:t> lab</a:t>
            </a:r>
            <a:endParaRPr sz="2400"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Install </a:t>
            </a:r>
            <a:r>
              <a:rPr lang="en-US" sz="2400" dirty="0" err="1"/>
              <a:t>fldpln_py</a:t>
            </a:r>
            <a:endParaRPr sz="2400" dirty="0"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 dirty="0"/>
              <a:t>Run one of the two Windows installer</a:t>
            </a:r>
            <a:endParaRPr sz="2000" dirty="0"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 dirty="0"/>
              <a:t>Locate where the </a:t>
            </a:r>
            <a:r>
              <a:rPr lang="en-US" sz="2000" dirty="0" err="1"/>
              <a:t>fldpln_py</a:t>
            </a:r>
            <a:r>
              <a:rPr lang="en-US" sz="2000" dirty="0"/>
              <a:t> is installed and activate </a:t>
            </a:r>
            <a:r>
              <a:rPr lang="en-US" sz="2000" dirty="0" err="1"/>
              <a:t>fldpln</a:t>
            </a:r>
            <a:r>
              <a:rPr lang="en-US" sz="2000" dirty="0"/>
              <a:t> env</a:t>
            </a:r>
            <a:endParaRPr dirty="0"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 dirty="0"/>
              <a:t>Navigate to </a:t>
            </a:r>
            <a:r>
              <a:rPr lang="en-US" sz="2000" dirty="0" err="1"/>
              <a:t>fldpln_py</a:t>
            </a:r>
            <a:r>
              <a:rPr lang="en-US" sz="2000" dirty="0"/>
              <a:t> folder which has setup.py and use:</a:t>
            </a:r>
            <a:endParaRPr dirty="0"/>
          </a:p>
          <a:p>
            <a:pPr marL="160020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</a:pPr>
            <a:r>
              <a:rPr lang="en-US" dirty="0"/>
              <a:t>python setup.py install</a:t>
            </a:r>
            <a:endParaRPr dirty="0"/>
          </a:p>
          <a:p>
            <a:pPr marL="1600200" lvl="3" indent="-215900" algn="l" rtl="0"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dirty="0"/>
              <a:t>pip install .</a:t>
            </a:r>
          </a:p>
          <a:p>
            <a:pPr marL="685800" lvl="1" indent="-215900">
              <a:spcBef>
                <a:spcPts val="400"/>
              </a:spcBef>
            </a:pPr>
            <a:r>
              <a:rPr lang="en-US" sz="2400" dirty="0"/>
              <a:t>Install </a:t>
            </a:r>
            <a:r>
              <a:rPr lang="en-US" sz="2400" dirty="0" err="1"/>
              <a:t>fldpln</a:t>
            </a:r>
            <a:r>
              <a:rPr lang="en-US" sz="2400" dirty="0"/>
              <a:t> package</a:t>
            </a:r>
          </a:p>
          <a:p>
            <a:pPr marL="1143000" lvl="2" indent="-215900">
              <a:spcBef>
                <a:spcPts val="400"/>
              </a:spcBef>
            </a:pPr>
            <a:r>
              <a:rPr lang="en-US" sz="2000" dirty="0"/>
              <a:t>pip install </a:t>
            </a:r>
            <a:r>
              <a:rPr lang="en-US" sz="2000" dirty="0" err="1"/>
              <a:t>fldpln</a:t>
            </a:r>
            <a:endParaRPr sz="2000" dirty="0"/>
          </a:p>
          <a:p>
            <a:pPr marL="1143000" lvl="2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dirty="0"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2800" dirty="0"/>
          </a:p>
        </p:txBody>
      </p:sp>
      <p:sp>
        <p:nvSpPr>
          <p:cNvPr id="512" name="Google Shape;512;p1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513" name="Google Shape;513;p1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Arimo"/>
              <a:buNone/>
            </a:pPr>
            <a:r>
              <a:rPr lang="en-US" sz="1000" b="0" i="0" u="none" strike="noStrike" cap="none" dirty="0">
                <a:solidFill>
                  <a:srgbClr val="CCCCCC"/>
                </a:solidFill>
                <a:latin typeface="Arimo"/>
                <a:ea typeface="Arimo"/>
                <a:cs typeface="Arimo"/>
                <a:sym typeface="Arimo"/>
              </a:rPr>
              <a:t>mamba env create -f </a:t>
            </a:r>
            <a:r>
              <a:rPr lang="en-US" sz="1000" b="0" i="0" u="none" strike="noStrike" cap="none" dirty="0" err="1">
                <a:solidFill>
                  <a:srgbClr val="CCCCCC"/>
                </a:solidFill>
                <a:latin typeface="Arimo"/>
                <a:ea typeface="Arimo"/>
                <a:cs typeface="Arimo"/>
                <a:sym typeface="Arimo"/>
              </a:rPr>
              <a:t>fldpln.yaml</a:t>
            </a:r>
            <a:r>
              <a:rPr lang="en-US" sz="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8"/>
          <p:cNvSpPr txBox="1"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Mapping Wildcat Creek 2018 Labor Day Flood</a:t>
            </a:r>
            <a:endParaRPr sz="3600"/>
          </a:p>
        </p:txBody>
      </p:sp>
      <p:sp>
        <p:nvSpPr>
          <p:cNvPr id="519" name="Google Shape;519;p18"/>
          <p:cNvSpPr txBox="1">
            <a:spLocks noGrp="1"/>
          </p:cNvSpPr>
          <p:nvPr>
            <p:ph type="body" idx="1"/>
          </p:nvPr>
        </p:nvSpPr>
        <p:spPr>
          <a:xfrm>
            <a:off x="419100" y="1371600"/>
            <a:ext cx="83058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 dirty="0"/>
              <a:t>Build segment-based library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01_build_segment_library.ipynb</a:t>
            </a:r>
            <a:endParaRPr sz="2400"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Identify stream networks and generate segments (2 miles typically)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Select segments (16) for Wildcat Creek</a:t>
            </a:r>
            <a:endParaRPr sz="2400"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 dirty="0"/>
              <a:t>Tile segment-based library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02_build_tiled_library.ipynb</a:t>
            </a:r>
            <a:endParaRPr sz="2400"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For fast parallel mapping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Assign stream order for stage interpolation</a:t>
            </a:r>
            <a:endParaRPr dirty="0"/>
          </a:p>
        </p:txBody>
      </p:sp>
      <p:sp>
        <p:nvSpPr>
          <p:cNvPr id="520" name="Google Shape;520;p1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9"/>
          <p:cNvSpPr txBox="1"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Mapping Wildcat Creek 2018 Labor Day Flood</a:t>
            </a:r>
            <a:endParaRPr sz="3600"/>
          </a:p>
        </p:txBody>
      </p:sp>
      <p:sp>
        <p:nvSpPr>
          <p:cNvPr id="526" name="Google Shape;526;p19"/>
          <p:cNvSpPr txBox="1">
            <a:spLocks noGrp="1"/>
          </p:cNvSpPr>
          <p:nvPr>
            <p:ph type="body" idx="1"/>
          </p:nvPr>
        </p:nvSpPr>
        <p:spPr>
          <a:xfrm>
            <a:off x="342900" y="1219200"/>
            <a:ext cx="84582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 dirty="0"/>
              <a:t>Create special maps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03_mapping_special.ipynb</a:t>
            </a:r>
            <a:endParaRPr sz="2400"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Minimum DTF, # of FSPs, constant stage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 dirty="0"/>
              <a:t>Map inundation for flood events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04_mapping_event.ipynb</a:t>
            </a:r>
            <a:endParaRPr sz="2400"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2018 Labor Day event</a:t>
            </a:r>
            <a:endParaRPr dirty="0"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 dirty="0"/>
              <a:t>USGS/AHPS gauge stage</a:t>
            </a:r>
            <a:endParaRPr dirty="0"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 dirty="0"/>
              <a:t>NWM + HAND SRC stage</a:t>
            </a:r>
          </a:p>
          <a:p>
            <a:pPr marL="228600" indent="-228600">
              <a:spcBef>
                <a:spcPts val="400"/>
              </a:spcBef>
              <a:buSzPts val="2000"/>
            </a:pPr>
            <a:r>
              <a:rPr lang="en-US" sz="2800" dirty="0"/>
              <a:t>Mapping by segment (for building new rating curve)</a:t>
            </a:r>
          </a:p>
          <a:p>
            <a:pPr marL="685800" lvl="1" indent="-228600">
              <a:spcBef>
                <a:spcPts val="400"/>
              </a:spcBef>
              <a:buSzPts val="2000"/>
            </a:pPr>
            <a:r>
              <a:rPr lang="en-US" sz="2400" dirty="0"/>
              <a:t>05_mapping_segment.ipynb</a:t>
            </a:r>
            <a:endParaRPr sz="2400" dirty="0"/>
          </a:p>
        </p:txBody>
      </p:sp>
      <p:sp>
        <p:nvSpPr>
          <p:cNvPr id="527" name="Google Shape;527;p1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"/>
          <p:cNvSpPr txBox="1">
            <a:spLocks noGrp="1"/>
          </p:cNvSpPr>
          <p:nvPr>
            <p:ph type="title"/>
          </p:nvPr>
        </p:nvSpPr>
        <p:spPr>
          <a:xfrm>
            <a:off x="0" y="274638"/>
            <a:ext cx="9067800" cy="944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Low Complexity FIM Models</a:t>
            </a:r>
            <a:endParaRPr/>
          </a:p>
        </p:txBody>
      </p:sp>
      <p:sp>
        <p:nvSpPr>
          <p:cNvPr id="272" name="Google Shape;272;p2"/>
          <p:cNvSpPr txBox="1">
            <a:spLocks noGrp="1"/>
          </p:cNvSpPr>
          <p:nvPr>
            <p:ph type="body" idx="1"/>
          </p:nvPr>
        </p:nvSpPr>
        <p:spPr>
          <a:xfrm>
            <a:off x="4191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Hydrodynamic models are more accurate but need more data and computational resources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Low complexity models are faster and need few inputs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dirty="0"/>
              <a:t>Faster at high resolution over large areas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dirty="0"/>
              <a:t>Hydro-conditioned DEM as the primary input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Especially useful in predicting inundation extent and depth that are likely to occur in the </a:t>
            </a:r>
            <a:r>
              <a:rPr lang="en-US" i="1" dirty="0"/>
              <a:t>immediate future </a:t>
            </a:r>
            <a:r>
              <a:rPr lang="en-US" dirty="0"/>
              <a:t>using observed or forecasted stream stage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533" name="Google Shape;53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1955" y="1447800"/>
            <a:ext cx="9144000" cy="4908884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20"/>
          <p:cNvSpPr txBox="1"/>
          <p:nvPr/>
        </p:nvSpPr>
        <p:spPr>
          <a:xfrm>
            <a:off x="534152" y="282790"/>
            <a:ext cx="824456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Old Libraries (25) with 5-m DEM</a:t>
            </a:r>
            <a:endParaRPr sz="4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540" name="Google Shape;54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77825"/>
            <a:ext cx="7180231" cy="58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80231" y="228600"/>
            <a:ext cx="1752600" cy="6168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2"/>
          <p:cNvSpPr txBox="1">
            <a:spLocks noGrp="1"/>
          </p:cNvSpPr>
          <p:nvPr>
            <p:ph type="title"/>
          </p:nvPr>
        </p:nvSpPr>
        <p:spPr>
          <a:xfrm>
            <a:off x="0" y="27281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 Libraries (8) with New 5-m DEM</a:t>
            </a:r>
            <a:endParaRPr/>
          </a:p>
        </p:txBody>
      </p:sp>
      <p:sp>
        <p:nvSpPr>
          <p:cNvPr id="547" name="Google Shape;547;p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/>
          </a:p>
        </p:txBody>
      </p:sp>
      <p:pic>
        <p:nvPicPr>
          <p:cNvPr id="548" name="Google Shape;54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112" y="1232844"/>
            <a:ext cx="8867775" cy="5260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600" y="2103394"/>
            <a:ext cx="1918252" cy="2986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3"/>
          <p:cNvSpPr txBox="1">
            <a:spLocks noGrp="1"/>
          </p:cNvSpPr>
          <p:nvPr>
            <p:ph type="title"/>
          </p:nvPr>
        </p:nvSpPr>
        <p:spPr>
          <a:xfrm>
            <a:off x="480391" y="152400"/>
            <a:ext cx="8229600" cy="868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Changing Libraries and Code</a:t>
            </a:r>
            <a:endParaRPr/>
          </a:p>
        </p:txBody>
      </p:sp>
      <p:sp>
        <p:nvSpPr>
          <p:cNvPr id="555" name="Google Shape;555;p23"/>
          <p:cNvSpPr txBox="1">
            <a:spLocks noGrp="1"/>
          </p:cNvSpPr>
          <p:nvPr>
            <p:ph type="body" idx="1"/>
          </p:nvPr>
        </p:nvSpPr>
        <p:spPr>
          <a:xfrm>
            <a:off x="228600" y="137001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/>
              <a:t>Model is currently run for 8 libraries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/>
              <a:t>Segment-based libraries are almost done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/>
              <a:t>Code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/>
              <a:t>MATLAB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/>
              <a:t>Python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/>
              <a:t>Both code has been changed for new libraries</a:t>
            </a:r>
            <a:endParaRPr sz="2400"/>
          </a:p>
        </p:txBody>
      </p:sp>
      <p:sp>
        <p:nvSpPr>
          <p:cNvPr id="556" name="Google Shape;556;p2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557" name="Google Shape;55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11617" y="1295400"/>
            <a:ext cx="1918252" cy="2986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4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Future Plan</a:t>
            </a:r>
            <a:endParaRPr/>
          </a:p>
        </p:txBody>
      </p:sp>
      <p:sp>
        <p:nvSpPr>
          <p:cNvPr id="563" name="Google Shape;563;p24"/>
          <p:cNvSpPr txBox="1">
            <a:spLocks noGrp="1"/>
          </p:cNvSpPr>
          <p:nvPr>
            <p:ph type="body" idx="1"/>
          </p:nvPr>
        </p:nvSpPr>
        <p:spPr>
          <a:xfrm>
            <a:off x="381000" y="1066800"/>
            <a:ext cx="8229600" cy="56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FLDPLN model component</a:t>
            </a:r>
            <a:endParaRPr/>
          </a:p>
          <a:p>
            <a:pPr marL="742950" lvl="1" indent="-28575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Support both Windows &amp; Unix</a:t>
            </a:r>
            <a:endParaRPr/>
          </a:p>
          <a:p>
            <a:pPr marL="1143000" lvl="2" indent="-228600" algn="l" rtl="0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YAML file for each OS</a:t>
            </a:r>
            <a:endParaRPr/>
          </a:p>
          <a:p>
            <a:pPr marL="1143000" lvl="2" indent="-228600" algn="l" rtl="0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fldpln_py for each OS</a:t>
            </a:r>
            <a:endParaRPr/>
          </a:p>
          <a:p>
            <a:pPr marL="742950" lvl="1" indent="-28575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Python class wrapper for fldpln_py</a:t>
            </a:r>
            <a:endParaRPr/>
          </a:p>
          <a:p>
            <a:pPr marL="1143000" lvl="2" indent="-228600" algn="l" rtl="0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Hide data conversion from user</a:t>
            </a:r>
            <a:endParaRPr/>
          </a:p>
          <a:p>
            <a:pPr marL="742950" lvl="1" indent="-28575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Make it available and installable from GitHub</a:t>
            </a:r>
            <a:endParaRPr/>
          </a:p>
          <a:p>
            <a:pPr marL="742950" lvl="1" indent="-28575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Turn it into PyPI package</a:t>
            </a:r>
            <a:endParaRPr/>
          </a:p>
          <a:p>
            <a:pPr marL="742950" lvl="1" indent="-28575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Re-implement it in Python?</a:t>
            </a:r>
            <a:endParaRPr/>
          </a:p>
          <a:p>
            <a:pPr marL="342900" lvl="0" indent="-342900" algn="l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FLDPLN mapping component</a:t>
            </a:r>
            <a:endParaRPr/>
          </a:p>
          <a:p>
            <a:pPr marL="742950" lvl="1" indent="-28575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docstrings for the functions</a:t>
            </a:r>
            <a:endParaRPr/>
          </a:p>
          <a:p>
            <a:pPr marL="742950" lvl="1" indent="-28575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Automatic stream order assignment</a:t>
            </a:r>
            <a:endParaRPr/>
          </a:p>
          <a:p>
            <a:pPr marL="742950" lvl="1" indent="-28575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Turn it into a PyPI package</a:t>
            </a:r>
            <a:endParaRPr/>
          </a:p>
          <a:p>
            <a:pPr marL="742950" lvl="1" indent="-121284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457200" lvl="1" indent="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5265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25"/>
          <p:cNvSpPr txBox="1">
            <a:spLocks noGrp="1"/>
          </p:cNvSpPr>
          <p:nvPr>
            <p:ph type="title"/>
          </p:nvPr>
        </p:nvSpPr>
        <p:spPr>
          <a:xfrm>
            <a:off x="457200" y="374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Acknowledgements</a:t>
            </a:r>
            <a:endParaRPr/>
          </a:p>
        </p:txBody>
      </p:sp>
      <p:sp>
        <p:nvSpPr>
          <p:cNvPr id="569" name="Google Shape;569;p25"/>
          <p:cNvSpPr txBox="1">
            <a:spLocks noGrp="1"/>
          </p:cNvSpPr>
          <p:nvPr>
            <p:ph type="body" idx="1"/>
          </p:nvPr>
        </p:nvSpPr>
        <p:spPr>
          <a:xfrm>
            <a:off x="533400" y="1219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Jude and graduate students @KU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James and Junho @UA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Funding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GIS-PB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Kansas Water Office (KWO) / KDEM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Questions?</a:t>
            </a:r>
            <a:endParaRPr/>
          </a:p>
        </p:txBody>
      </p:sp>
      <p:sp>
        <p:nvSpPr>
          <p:cNvPr id="575" name="Google Shape;575;p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Xingong Li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lixi@ku.edu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"/>
          <p:cNvSpPr txBox="1"/>
          <p:nvPr/>
        </p:nvSpPr>
        <p:spPr>
          <a:xfrm>
            <a:off x="725488" y="911851"/>
            <a:ext cx="8153400" cy="1061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Low-complexity flood inundation model based on  backfill and spillover flooding mechanisms</a:t>
            </a: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8" name="Google Shape;278;p3"/>
          <p:cNvGrpSpPr/>
          <p:nvPr/>
        </p:nvGrpSpPr>
        <p:grpSpPr>
          <a:xfrm>
            <a:off x="1052513" y="2065338"/>
            <a:ext cx="7023100" cy="4716462"/>
            <a:chOff x="1052513" y="1684337"/>
            <a:chExt cx="7022798" cy="4716463"/>
          </a:xfrm>
        </p:grpSpPr>
        <p:grpSp>
          <p:nvGrpSpPr>
            <p:cNvPr id="279" name="Google Shape;279;p3"/>
            <p:cNvGrpSpPr/>
            <p:nvPr/>
          </p:nvGrpSpPr>
          <p:grpSpPr>
            <a:xfrm>
              <a:off x="4802027" y="1684337"/>
              <a:ext cx="3273284" cy="4187826"/>
              <a:chOff x="4802027" y="1684337"/>
              <a:chExt cx="3273284" cy="4187826"/>
            </a:xfrm>
          </p:grpSpPr>
          <p:grpSp>
            <p:nvGrpSpPr>
              <p:cNvPr id="280" name="Google Shape;280;p3"/>
              <p:cNvGrpSpPr/>
              <p:nvPr/>
            </p:nvGrpSpPr>
            <p:grpSpPr>
              <a:xfrm>
                <a:off x="4802027" y="1684337"/>
                <a:ext cx="3273284" cy="4187826"/>
                <a:chOff x="4802027" y="1684337"/>
                <a:chExt cx="3273284" cy="4187826"/>
              </a:xfrm>
            </p:grpSpPr>
            <p:sp>
              <p:nvSpPr>
                <p:cNvPr id="281" name="Google Shape;281;p3"/>
                <p:cNvSpPr/>
                <p:nvPr/>
              </p:nvSpPr>
              <p:spPr>
                <a:xfrm>
                  <a:off x="4802027" y="1684337"/>
                  <a:ext cx="3273284" cy="4187826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0800" dist="635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Calibri"/>
                    <a:buNone/>
                  </a:pPr>
                  <a:endParaRPr sz="12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82" name="Google Shape;282;p3"/>
                <p:cNvGrpSpPr/>
                <p:nvPr/>
              </p:nvGrpSpPr>
              <p:grpSpPr>
                <a:xfrm>
                  <a:off x="5343145" y="3246967"/>
                  <a:ext cx="2236317" cy="2232580"/>
                  <a:chOff x="5343145" y="3246967"/>
                  <a:chExt cx="2236317" cy="2232580"/>
                </a:xfrm>
              </p:grpSpPr>
              <p:sp>
                <p:nvSpPr>
                  <p:cNvPr id="283" name="Google Shape;283;p3"/>
                  <p:cNvSpPr/>
                  <p:nvPr/>
                </p:nvSpPr>
                <p:spPr>
                  <a:xfrm rot="2700000">
                    <a:off x="7303517" y="5203602"/>
                    <a:ext cx="228600" cy="228600"/>
                  </a:xfrm>
                  <a:prstGeom prst="rtTriangle">
                    <a:avLst/>
                  </a:prstGeom>
                  <a:solidFill>
                    <a:srgbClr val="6DD9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200"/>
                      <a:buFont typeface="Calibri"/>
                      <a:buNone/>
                    </a:pPr>
                    <a:endParaRPr sz="1200" b="1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4" name="Google Shape;284;p3"/>
                  <p:cNvSpPr/>
                  <p:nvPr/>
                </p:nvSpPr>
                <p:spPr>
                  <a:xfrm rot="2700000">
                    <a:off x="5027253" y="4170119"/>
                    <a:ext cx="2705100" cy="227013"/>
                  </a:xfrm>
                  <a:prstGeom prst="rect">
                    <a:avLst/>
                  </a:prstGeom>
                  <a:solidFill>
                    <a:srgbClr val="6DD9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200"/>
                      <a:buFont typeface="Calibri"/>
                      <a:buNone/>
                    </a:pPr>
                    <a:endParaRPr sz="1200" b="1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5" name="Google Shape;285;p3"/>
                <p:cNvGrpSpPr/>
                <p:nvPr/>
              </p:nvGrpSpPr>
              <p:grpSpPr>
                <a:xfrm>
                  <a:off x="5116513" y="3208338"/>
                  <a:ext cx="2808288" cy="2438400"/>
                  <a:chOff x="3104" y="2021"/>
                  <a:chExt cx="1769" cy="1536"/>
                </a:xfrm>
              </p:grpSpPr>
              <p:cxnSp>
                <p:nvCxnSpPr>
                  <p:cNvPr id="286" name="Google Shape;286;p3"/>
                  <p:cNvCxnSpPr/>
                  <p:nvPr/>
                </p:nvCxnSpPr>
                <p:spPr>
                  <a:xfrm>
                    <a:off x="3108" y="2021"/>
                    <a:ext cx="1440" cy="1440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287" name="Google Shape;287;p3"/>
                  <p:cNvSpPr/>
                  <p:nvPr/>
                </p:nvSpPr>
                <p:spPr>
                  <a:xfrm>
                    <a:off x="3300" y="2213"/>
                    <a:ext cx="96" cy="96"/>
                  </a:xfrm>
                  <a:prstGeom prst="ellipse">
                    <a:avLst/>
                  </a:pr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200"/>
                      <a:buFont typeface="Calibri"/>
                      <a:buNone/>
                    </a:pPr>
                    <a:endParaRPr sz="1200" b="1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8" name="Google Shape;288;p3"/>
                  <p:cNvSpPr/>
                  <p:nvPr/>
                </p:nvSpPr>
                <p:spPr>
                  <a:xfrm>
                    <a:off x="4260" y="3173"/>
                    <a:ext cx="96" cy="96"/>
                  </a:xfrm>
                  <a:prstGeom prst="ellipse">
                    <a:avLst/>
                  </a:pr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200"/>
                      <a:buFont typeface="Calibri"/>
                      <a:buNone/>
                    </a:pPr>
                    <a:endParaRPr sz="1200" b="1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9" name="Google Shape;289;p3"/>
                  <p:cNvSpPr txBox="1"/>
                  <p:nvPr/>
                </p:nvSpPr>
                <p:spPr>
                  <a:xfrm>
                    <a:off x="4047" y="3269"/>
                    <a:ext cx="265" cy="2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2400"/>
                      <a:buFont typeface="Arial"/>
                      <a:buNone/>
                    </a:pPr>
                    <a:r>
                      <a:rPr lang="en-US" sz="2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Q</a:t>
                    </a:r>
                    <a:endParaRPr/>
                  </a:p>
                </p:txBody>
              </p:sp>
              <p:sp>
                <p:nvSpPr>
                  <p:cNvPr id="290" name="Google Shape;290;p3"/>
                  <p:cNvSpPr txBox="1"/>
                  <p:nvPr/>
                </p:nvSpPr>
                <p:spPr>
                  <a:xfrm>
                    <a:off x="3104" y="2309"/>
                    <a:ext cx="244" cy="2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2400"/>
                      <a:buFont typeface="Arial"/>
                      <a:buNone/>
                    </a:pPr>
                    <a:r>
                      <a:rPr lang="en-US" sz="2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P</a:t>
                    </a:r>
                    <a:endParaRPr/>
                  </a:p>
                </p:txBody>
              </p:sp>
              <p:cxnSp>
                <p:nvCxnSpPr>
                  <p:cNvPr id="291" name="Google Shape;291;p3"/>
                  <p:cNvCxnSpPr/>
                  <p:nvPr/>
                </p:nvCxnSpPr>
                <p:spPr>
                  <a:xfrm>
                    <a:off x="3336" y="2029"/>
                    <a:ext cx="1209" cy="1209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292" name="Google Shape;292;p3"/>
                  <p:cNvSpPr txBox="1"/>
                  <p:nvPr/>
                </p:nvSpPr>
                <p:spPr>
                  <a:xfrm flipH="1">
                    <a:off x="4560" y="3173"/>
                    <a:ext cx="169" cy="32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2800"/>
                      <a:buFont typeface="Arial"/>
                      <a:buNone/>
                    </a:pPr>
                    <a:r>
                      <a:rPr lang="en-US" sz="2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}</a:t>
                    </a:r>
                    <a:endParaRPr/>
                  </a:p>
                </p:txBody>
              </p:sp>
              <p:sp>
                <p:nvSpPr>
                  <p:cNvPr id="293" name="Google Shape;293;p3"/>
                  <p:cNvSpPr txBox="1"/>
                  <p:nvPr/>
                </p:nvSpPr>
                <p:spPr>
                  <a:xfrm flipH="1">
                    <a:off x="4650" y="3205"/>
                    <a:ext cx="223" cy="2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2400"/>
                      <a:buFont typeface="Arial"/>
                      <a:buNone/>
                    </a:pPr>
                    <a:r>
                      <a:rPr lang="en-US" sz="2400" b="0" i="1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d</a:t>
                    </a:r>
                    <a:endParaRPr sz="2400" b="0" i="1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4" name="Google Shape;294;p3"/>
                  <p:cNvSpPr txBox="1"/>
                  <p:nvPr/>
                </p:nvSpPr>
                <p:spPr>
                  <a:xfrm rot="2692901" flipH="1">
                    <a:off x="3425" y="2461"/>
                    <a:ext cx="1255" cy="21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600"/>
                      <a:buFont typeface="Arial"/>
                      <a:buNone/>
                    </a:pPr>
                    <a:r>
                      <a:rPr lang="en-US" sz="1600" b="1" i="1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water surface</a:t>
                    </a:r>
                    <a:endParaRPr/>
                  </a:p>
                </p:txBody>
              </p:sp>
              <p:cxnSp>
                <p:nvCxnSpPr>
                  <p:cNvPr id="295" name="Google Shape;295;p3"/>
                  <p:cNvCxnSpPr/>
                  <p:nvPr/>
                </p:nvCxnSpPr>
                <p:spPr>
                  <a:xfrm>
                    <a:off x="4544" y="3245"/>
                    <a:ext cx="0" cy="2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96" name="Google Shape;296;p3"/>
                  <p:cNvCxnSpPr/>
                  <p:nvPr/>
                </p:nvCxnSpPr>
                <p:spPr>
                  <a:xfrm>
                    <a:off x="3344" y="2045"/>
                    <a:ext cx="0" cy="2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297" name="Google Shape;297;p3"/>
                  <p:cNvSpPr txBox="1"/>
                  <p:nvPr/>
                </p:nvSpPr>
                <p:spPr>
                  <a:xfrm rot="2692901" flipH="1">
                    <a:off x="3384" y="2784"/>
                    <a:ext cx="815" cy="1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200"/>
                      <a:buFont typeface="Arial"/>
                      <a:buNone/>
                    </a:pPr>
                    <a:r>
                      <a:rPr lang="en-US" sz="1200" b="1" i="1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ground surface</a:t>
                    </a:r>
                    <a:endParaRPr/>
                  </a:p>
                </p:txBody>
              </p:sp>
            </p:grpSp>
            <p:sp>
              <p:nvSpPr>
                <p:cNvPr id="298" name="Google Shape;298;p3"/>
                <p:cNvSpPr/>
                <p:nvPr/>
              </p:nvSpPr>
              <p:spPr>
                <a:xfrm>
                  <a:off x="5032248" y="5088952"/>
                  <a:ext cx="1444752" cy="55778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CC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Calibri"/>
                    <a:buNone/>
                  </a:pPr>
                  <a:endParaRPr sz="12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9" name="Google Shape;299;p3"/>
                <p:cNvSpPr txBox="1"/>
                <p:nvPr/>
              </p:nvSpPr>
              <p:spPr>
                <a:xfrm>
                  <a:off x="5029200" y="5088952"/>
                  <a:ext cx="1447800" cy="55403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1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downhill flow</a:t>
                  </a:r>
                  <a:endParaRPr/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1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(overland flow)</a:t>
                  </a:r>
                  <a:endParaRPr/>
                </a:p>
              </p:txBody>
            </p:sp>
            <p:grpSp>
              <p:nvGrpSpPr>
                <p:cNvPr id="300" name="Google Shape;300;p3"/>
                <p:cNvGrpSpPr/>
                <p:nvPr/>
              </p:nvGrpSpPr>
              <p:grpSpPr>
                <a:xfrm>
                  <a:off x="5896150" y="3789237"/>
                  <a:ext cx="799925" cy="828500"/>
                  <a:chOff x="5896150" y="3789237"/>
                  <a:chExt cx="799925" cy="828500"/>
                </a:xfrm>
              </p:grpSpPr>
              <p:cxnSp>
                <p:nvCxnSpPr>
                  <p:cNvPr id="301" name="Google Shape;301;p3"/>
                  <p:cNvCxnSpPr/>
                  <p:nvPr/>
                </p:nvCxnSpPr>
                <p:spPr>
                  <a:xfrm rot="-5400000" flipH="1">
                    <a:off x="6238875" y="4160537"/>
                    <a:ext cx="457200" cy="457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0000FF"/>
                    </a:solidFill>
                    <a:prstDash val="solid"/>
                    <a:round/>
                    <a:headEnd type="none" w="med" len="med"/>
                    <a:tailEnd type="stealth" w="med" len="med"/>
                  </a:ln>
                </p:spPr>
              </p:cxnSp>
              <p:sp>
                <p:nvSpPr>
                  <p:cNvPr id="302" name="Google Shape;302;p3"/>
                  <p:cNvSpPr txBox="1"/>
                  <p:nvPr/>
                </p:nvSpPr>
                <p:spPr>
                  <a:xfrm rot="2700000" flipH="1">
                    <a:off x="5916913" y="3902333"/>
                    <a:ext cx="415498" cy="2308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FF"/>
                      </a:buClr>
                      <a:buSzPts val="900"/>
                      <a:buFont typeface="Arial"/>
                      <a:buNone/>
                    </a:pPr>
                    <a:r>
                      <a:rPr lang="en-US" sz="900" b="1" i="1" u="none" strike="noStrike" cap="non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flow</a:t>
                    </a:r>
                    <a:endParaRPr/>
                  </a:p>
                </p:txBody>
              </p:sp>
            </p:grpSp>
          </p:grpSp>
          <p:grpSp>
            <p:nvGrpSpPr>
              <p:cNvPr id="303" name="Google Shape;303;p3"/>
              <p:cNvGrpSpPr/>
              <p:nvPr/>
            </p:nvGrpSpPr>
            <p:grpSpPr>
              <a:xfrm>
                <a:off x="5698760" y="2001838"/>
                <a:ext cx="1479550" cy="831850"/>
                <a:chOff x="5722938" y="2001838"/>
                <a:chExt cx="1479550" cy="831850"/>
              </a:xfrm>
            </p:grpSpPr>
            <p:sp>
              <p:nvSpPr>
                <p:cNvPr id="304" name="Google Shape;304;p3"/>
                <p:cNvSpPr/>
                <p:nvPr/>
              </p:nvSpPr>
              <p:spPr>
                <a:xfrm>
                  <a:off x="5726621" y="2001838"/>
                  <a:ext cx="1472184" cy="82296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CCFFCC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Calibri"/>
                    <a:buNone/>
                  </a:pPr>
                  <a:endParaRPr sz="12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" name="Google Shape;305;p3"/>
                <p:cNvSpPr txBox="1"/>
                <p:nvPr/>
              </p:nvSpPr>
              <p:spPr>
                <a:xfrm>
                  <a:off x="5722938" y="2001838"/>
                  <a:ext cx="1479550" cy="8318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Spillover</a:t>
                  </a:r>
                  <a:endParaRPr/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Flooding</a:t>
                  </a:r>
                  <a:endParaRPr/>
                </a:p>
              </p:txBody>
            </p:sp>
          </p:grpSp>
        </p:grpSp>
        <p:sp>
          <p:nvSpPr>
            <p:cNvPr id="306" name="Google Shape;306;p3"/>
            <p:cNvSpPr txBox="1"/>
            <p:nvPr/>
          </p:nvSpPr>
          <p:spPr>
            <a:xfrm>
              <a:off x="4978401" y="6040438"/>
              <a:ext cx="2925763" cy="360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“Water flows downhill”</a:t>
              </a:r>
              <a:endParaRPr/>
            </a:p>
          </p:txBody>
        </p:sp>
        <p:sp>
          <p:nvSpPr>
            <p:cNvPr id="307" name="Google Shape;307;p3"/>
            <p:cNvSpPr txBox="1"/>
            <p:nvPr/>
          </p:nvSpPr>
          <p:spPr>
            <a:xfrm>
              <a:off x="1052513" y="6040438"/>
              <a:ext cx="3263899" cy="360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“Water seeks its own level”</a:t>
              </a:r>
              <a:endParaRPr/>
            </a:p>
          </p:txBody>
        </p:sp>
        <p:grpSp>
          <p:nvGrpSpPr>
            <p:cNvPr id="308" name="Google Shape;308;p3"/>
            <p:cNvGrpSpPr/>
            <p:nvPr/>
          </p:nvGrpSpPr>
          <p:grpSpPr>
            <a:xfrm>
              <a:off x="1052513" y="1684337"/>
              <a:ext cx="3273284" cy="4187826"/>
              <a:chOff x="1052513" y="1684337"/>
              <a:chExt cx="3273284" cy="4187826"/>
            </a:xfrm>
          </p:grpSpPr>
          <p:grpSp>
            <p:nvGrpSpPr>
              <p:cNvPr id="309" name="Google Shape;309;p3"/>
              <p:cNvGrpSpPr/>
              <p:nvPr/>
            </p:nvGrpSpPr>
            <p:grpSpPr>
              <a:xfrm>
                <a:off x="1052513" y="1684337"/>
                <a:ext cx="3273284" cy="4187826"/>
                <a:chOff x="1052513" y="1684337"/>
                <a:chExt cx="3273284" cy="4187826"/>
              </a:xfrm>
            </p:grpSpPr>
            <p:sp>
              <p:nvSpPr>
                <p:cNvPr id="310" name="Google Shape;310;p3"/>
                <p:cNvSpPr/>
                <p:nvPr/>
              </p:nvSpPr>
              <p:spPr>
                <a:xfrm>
                  <a:off x="1052513" y="1684337"/>
                  <a:ext cx="3273284" cy="4187826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0800" dist="63500" dir="81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Calibri"/>
                    <a:buNone/>
                  </a:pPr>
                  <a:endParaRPr sz="12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" name="Google Shape;311;p3"/>
                <p:cNvSpPr/>
                <p:nvPr/>
              </p:nvSpPr>
              <p:spPr>
                <a:xfrm rot="5400000">
                  <a:off x="1581892" y="3577598"/>
                  <a:ext cx="1920240" cy="1920240"/>
                </a:xfrm>
                <a:prstGeom prst="rtTriangle">
                  <a:avLst/>
                </a:prstGeom>
                <a:solidFill>
                  <a:srgbClr val="6DD9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Calibri"/>
                    <a:buNone/>
                  </a:pPr>
                  <a:endParaRPr sz="12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" name="Google Shape;312;p3"/>
                <p:cNvSpPr/>
                <p:nvPr/>
              </p:nvSpPr>
              <p:spPr>
                <a:xfrm>
                  <a:off x="2660523" y="5088952"/>
                  <a:ext cx="1444752" cy="55778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CC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Calibri"/>
                    <a:buNone/>
                  </a:pPr>
                  <a:endParaRPr sz="12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" name="Google Shape;313;p3"/>
                <p:cNvSpPr txBox="1"/>
                <p:nvPr/>
              </p:nvSpPr>
              <p:spPr>
                <a:xfrm>
                  <a:off x="2657475" y="5088952"/>
                  <a:ext cx="1447800" cy="55403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1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uphill flow</a:t>
                  </a:r>
                  <a:endParaRPr/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1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(swelling)</a:t>
                  </a:r>
                  <a:endParaRPr/>
                </a:p>
              </p:txBody>
            </p:sp>
            <p:grpSp>
              <p:nvGrpSpPr>
                <p:cNvPr id="314" name="Google Shape;314;p3"/>
                <p:cNvGrpSpPr/>
                <p:nvPr/>
              </p:nvGrpSpPr>
              <p:grpSpPr>
                <a:xfrm flipH="1">
                  <a:off x="1443038" y="3195637"/>
                  <a:ext cx="2493963" cy="2438400"/>
                  <a:chOff x="853" y="2021"/>
                  <a:chExt cx="1571" cy="1536"/>
                </a:xfrm>
              </p:grpSpPr>
              <p:cxnSp>
                <p:nvCxnSpPr>
                  <p:cNvPr id="315" name="Google Shape;315;p3"/>
                  <p:cNvCxnSpPr/>
                  <p:nvPr/>
                </p:nvCxnSpPr>
                <p:spPr>
                  <a:xfrm>
                    <a:off x="885" y="2021"/>
                    <a:ext cx="1440" cy="1440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316" name="Google Shape;316;p3"/>
                  <p:cNvSpPr/>
                  <p:nvPr/>
                </p:nvSpPr>
                <p:spPr>
                  <a:xfrm>
                    <a:off x="1077" y="2213"/>
                    <a:ext cx="96" cy="96"/>
                  </a:xfrm>
                  <a:prstGeom prst="ellipse">
                    <a:avLst/>
                  </a:pr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200"/>
                      <a:buFont typeface="Calibri"/>
                      <a:buNone/>
                    </a:pPr>
                    <a:endParaRPr sz="1200" b="1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7" name="Google Shape;317;p3"/>
                  <p:cNvSpPr/>
                  <p:nvPr/>
                </p:nvSpPr>
                <p:spPr>
                  <a:xfrm>
                    <a:off x="2037" y="3173"/>
                    <a:ext cx="96" cy="96"/>
                  </a:xfrm>
                  <a:prstGeom prst="ellipse">
                    <a:avLst/>
                  </a:pr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200"/>
                      <a:buFont typeface="Calibri"/>
                      <a:buNone/>
                    </a:pPr>
                    <a:endParaRPr sz="1200" b="1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8" name="Google Shape;318;p3"/>
                  <p:cNvSpPr txBox="1"/>
                  <p:nvPr/>
                </p:nvSpPr>
                <p:spPr>
                  <a:xfrm>
                    <a:off x="853" y="2309"/>
                    <a:ext cx="265" cy="2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2400"/>
                      <a:buFont typeface="Arial"/>
                      <a:buNone/>
                    </a:pPr>
                    <a:r>
                      <a:rPr lang="en-US" sz="2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Q</a:t>
                    </a:r>
                    <a:endParaRPr/>
                  </a:p>
                </p:txBody>
              </p:sp>
              <p:sp>
                <p:nvSpPr>
                  <p:cNvPr id="319" name="Google Shape;319;p3"/>
                  <p:cNvSpPr txBox="1"/>
                  <p:nvPr/>
                </p:nvSpPr>
                <p:spPr>
                  <a:xfrm>
                    <a:off x="1841" y="3269"/>
                    <a:ext cx="244" cy="2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2400"/>
                      <a:buFont typeface="Arial"/>
                      <a:buNone/>
                    </a:pPr>
                    <a:r>
                      <a:rPr lang="en-US" sz="2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P</a:t>
                    </a:r>
                    <a:endParaRPr/>
                  </a:p>
                </p:txBody>
              </p:sp>
              <p:cxnSp>
                <p:nvCxnSpPr>
                  <p:cNvPr id="320" name="Google Shape;320;p3"/>
                  <p:cNvCxnSpPr/>
                  <p:nvPr/>
                </p:nvCxnSpPr>
                <p:spPr>
                  <a:xfrm rot="10800000">
                    <a:off x="2085" y="2266"/>
                    <a:ext cx="0" cy="962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21" name="Google Shape;321;p3"/>
                  <p:cNvCxnSpPr/>
                  <p:nvPr/>
                </p:nvCxnSpPr>
                <p:spPr>
                  <a:xfrm>
                    <a:off x="1125" y="2261"/>
                    <a:ext cx="1248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322" name="Google Shape;322;p3"/>
                  <p:cNvSpPr txBox="1"/>
                  <p:nvPr/>
                </p:nvSpPr>
                <p:spPr>
                  <a:xfrm>
                    <a:off x="2123" y="2597"/>
                    <a:ext cx="223" cy="2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2400"/>
                      <a:buFont typeface="Arial"/>
                      <a:buNone/>
                    </a:pPr>
                    <a:r>
                      <a:rPr lang="en-US" sz="2400" b="0" i="1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d</a:t>
                    </a:r>
                    <a:endParaRPr sz="2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3" name="Google Shape;323;p3"/>
                  <p:cNvSpPr txBox="1"/>
                  <p:nvPr/>
                </p:nvSpPr>
                <p:spPr>
                  <a:xfrm>
                    <a:off x="1169" y="2058"/>
                    <a:ext cx="1255" cy="21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600"/>
                      <a:buFont typeface="Arial"/>
                      <a:buNone/>
                    </a:pPr>
                    <a:r>
                      <a:rPr lang="en-US" sz="1600" b="1" i="1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water surface</a:t>
                    </a:r>
                    <a:endParaRPr/>
                  </a:p>
                </p:txBody>
              </p:sp>
              <p:sp>
                <p:nvSpPr>
                  <p:cNvPr id="324" name="Google Shape;324;p3"/>
                  <p:cNvSpPr txBox="1"/>
                  <p:nvPr/>
                </p:nvSpPr>
                <p:spPr>
                  <a:xfrm rot="2700000">
                    <a:off x="1166" y="2784"/>
                    <a:ext cx="815" cy="1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200"/>
                      <a:buFont typeface="Arial"/>
                      <a:buNone/>
                    </a:pPr>
                    <a:r>
                      <a:rPr lang="en-US" sz="1200" b="1" i="1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ground surface</a:t>
                    </a:r>
                    <a:endParaRPr/>
                  </a:p>
                </p:txBody>
              </p:sp>
            </p:grpSp>
            <p:grpSp>
              <p:nvGrpSpPr>
                <p:cNvPr id="325" name="Google Shape;325;p3"/>
                <p:cNvGrpSpPr/>
                <p:nvPr/>
              </p:nvGrpSpPr>
              <p:grpSpPr>
                <a:xfrm>
                  <a:off x="2171875" y="3930649"/>
                  <a:ext cx="828500" cy="799925"/>
                  <a:chOff x="2162350" y="3943350"/>
                  <a:chExt cx="828500" cy="799925"/>
                </a:xfrm>
              </p:grpSpPr>
              <p:cxnSp>
                <p:nvCxnSpPr>
                  <p:cNvPr id="326" name="Google Shape;326;p3"/>
                  <p:cNvCxnSpPr/>
                  <p:nvPr/>
                </p:nvCxnSpPr>
                <p:spPr>
                  <a:xfrm rot="10800000" flipH="1">
                    <a:off x="2533650" y="3943350"/>
                    <a:ext cx="457200" cy="457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0000FF"/>
                    </a:solidFill>
                    <a:prstDash val="solid"/>
                    <a:round/>
                    <a:headEnd type="none" w="med" len="med"/>
                    <a:tailEnd type="stealth" w="med" len="med"/>
                  </a:ln>
                </p:spPr>
              </p:cxnSp>
              <p:sp>
                <p:nvSpPr>
                  <p:cNvPr id="327" name="Google Shape;327;p3"/>
                  <p:cNvSpPr txBox="1"/>
                  <p:nvPr/>
                </p:nvSpPr>
                <p:spPr>
                  <a:xfrm rot="-2700000" flipH="1">
                    <a:off x="2183113" y="4399347"/>
                    <a:ext cx="415498" cy="2308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FF"/>
                      </a:buClr>
                      <a:buSzPts val="900"/>
                      <a:buFont typeface="Arial"/>
                      <a:buNone/>
                    </a:pPr>
                    <a:r>
                      <a:rPr lang="en-US" sz="900" b="1" i="1" u="none" strike="noStrike" cap="non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flow</a:t>
                    </a:r>
                    <a:endParaRPr/>
                  </a:p>
                </p:txBody>
              </p:sp>
            </p:grpSp>
          </p:grpSp>
          <p:grpSp>
            <p:nvGrpSpPr>
              <p:cNvPr id="328" name="Google Shape;328;p3"/>
              <p:cNvGrpSpPr/>
              <p:nvPr/>
            </p:nvGrpSpPr>
            <p:grpSpPr>
              <a:xfrm>
                <a:off x="1954277" y="2001838"/>
                <a:ext cx="1472184" cy="825500"/>
                <a:chOff x="1954277" y="2001838"/>
                <a:chExt cx="1472184" cy="825500"/>
              </a:xfrm>
            </p:grpSpPr>
            <p:sp>
              <p:nvSpPr>
                <p:cNvPr id="329" name="Google Shape;329;p3"/>
                <p:cNvSpPr/>
                <p:nvPr/>
              </p:nvSpPr>
              <p:spPr>
                <a:xfrm>
                  <a:off x="1954277" y="2001838"/>
                  <a:ext cx="1472184" cy="82296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CCFFCC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Calibri"/>
                    <a:buNone/>
                  </a:pPr>
                  <a:endParaRPr sz="12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" name="Google Shape;330;p3"/>
                <p:cNvSpPr txBox="1"/>
                <p:nvPr/>
              </p:nvSpPr>
              <p:spPr>
                <a:xfrm>
                  <a:off x="1955357" y="2001838"/>
                  <a:ext cx="1470025" cy="825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Backfill</a:t>
                  </a:r>
                  <a:endParaRPr/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Flooding</a:t>
                  </a:r>
                  <a:endParaRPr/>
                </a:p>
              </p:txBody>
            </p:sp>
          </p:grpSp>
        </p:grpSp>
      </p:grpSp>
      <p:sp>
        <p:nvSpPr>
          <p:cNvPr id="331" name="Google Shape;331;p3"/>
          <p:cNvSpPr txBox="1"/>
          <p:nvPr/>
        </p:nvSpPr>
        <p:spPr>
          <a:xfrm>
            <a:off x="76199" y="152400"/>
            <a:ext cx="8984143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The FLDPLN (floodplain) Model</a:t>
            </a:r>
            <a:endParaRPr sz="44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7" name="Google Shape;337;p4"/>
          <p:cNvCxnSpPr>
            <a:endCxn id="338" idx="2"/>
          </p:cNvCxnSpPr>
          <p:nvPr/>
        </p:nvCxnSpPr>
        <p:spPr>
          <a:xfrm>
            <a:off x="1459068" y="4340212"/>
            <a:ext cx="1141500" cy="0"/>
          </a:xfrm>
          <a:prstGeom prst="straightConnector1">
            <a:avLst/>
          </a:prstGeom>
          <a:noFill/>
          <a:ln w="9525" cap="flat" cmpd="sng">
            <a:solidFill>
              <a:srgbClr val="B5DAD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9" name="Google Shape;339;p4"/>
          <p:cNvSpPr txBox="1">
            <a:spLocks noGrp="1"/>
          </p:cNvSpPr>
          <p:nvPr>
            <p:ph type="title"/>
          </p:nvPr>
        </p:nvSpPr>
        <p:spPr>
          <a:xfrm>
            <a:off x="76199" y="152400"/>
            <a:ext cx="8984143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Major Processes</a:t>
            </a:r>
            <a:endParaRPr/>
          </a:p>
        </p:txBody>
      </p:sp>
      <p:sp>
        <p:nvSpPr>
          <p:cNvPr id="340" name="Google Shape;340;p4" descr="Image result for dem image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8" name="Google Shape;33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2208593" y="3732061"/>
            <a:ext cx="2000250" cy="121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81141" y="1244940"/>
            <a:ext cx="1879202" cy="107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14626" y="2180283"/>
            <a:ext cx="1145934" cy="20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35962" y="4494068"/>
            <a:ext cx="1169560" cy="2211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14626" y="4520864"/>
            <a:ext cx="1138056" cy="2184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5400000">
            <a:off x="4062685" y="3946201"/>
            <a:ext cx="1397103" cy="7880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6" name="Google Shape;346;p4"/>
          <p:cNvGrpSpPr/>
          <p:nvPr/>
        </p:nvGrpSpPr>
        <p:grpSpPr>
          <a:xfrm>
            <a:off x="7282317" y="2762774"/>
            <a:ext cx="1676851" cy="1371083"/>
            <a:chOff x="7108631" y="2548517"/>
            <a:chExt cx="1676851" cy="1371083"/>
          </a:xfrm>
        </p:grpSpPr>
        <p:pic>
          <p:nvPicPr>
            <p:cNvPr id="347" name="Google Shape;347;p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108631" y="2548517"/>
              <a:ext cx="1676851" cy="10061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8" name="Google Shape;348;p4"/>
            <p:cNvSpPr txBox="1"/>
            <p:nvPr/>
          </p:nvSpPr>
          <p:spPr>
            <a:xfrm>
              <a:off x="7531864" y="3550268"/>
              <a:ext cx="97903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FLDPLN</a:t>
              </a:r>
              <a:endParaRPr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9" name="Google Shape;349;p4"/>
          <p:cNvSpPr/>
          <p:nvPr/>
        </p:nvSpPr>
        <p:spPr>
          <a:xfrm>
            <a:off x="7968342" y="2425404"/>
            <a:ext cx="304800" cy="228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4"/>
          <p:cNvSpPr/>
          <p:nvPr/>
        </p:nvSpPr>
        <p:spPr>
          <a:xfrm>
            <a:off x="7968342" y="4199662"/>
            <a:ext cx="304800" cy="228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4"/>
          <p:cNvSpPr/>
          <p:nvPr/>
        </p:nvSpPr>
        <p:spPr>
          <a:xfrm rot="5400000">
            <a:off x="7041043" y="5472136"/>
            <a:ext cx="304800" cy="228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4"/>
          <p:cNvSpPr/>
          <p:nvPr/>
        </p:nvSpPr>
        <p:spPr>
          <a:xfrm rot="5400000">
            <a:off x="3916842" y="4225912"/>
            <a:ext cx="304800" cy="228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4"/>
          <p:cNvSpPr/>
          <p:nvPr/>
        </p:nvSpPr>
        <p:spPr>
          <a:xfrm rot="10800000">
            <a:off x="5326544" y="4203130"/>
            <a:ext cx="292448" cy="34644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4"/>
          <p:cNvSpPr txBox="1"/>
          <p:nvPr/>
        </p:nvSpPr>
        <p:spPr>
          <a:xfrm>
            <a:off x="864220" y="1244940"/>
            <a:ext cx="4291027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Hydro-conditioning DEM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FLDPLN inundation modeling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Segment to tiled libraries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Inundation mapping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"/>
          <p:cNvSpPr txBox="1">
            <a:spLocks noGrp="1"/>
          </p:cNvSpPr>
          <p:nvPr>
            <p:ph type="title"/>
          </p:nvPr>
        </p:nvSpPr>
        <p:spPr>
          <a:xfrm>
            <a:off x="3810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Hydro-Condition DEM</a:t>
            </a:r>
            <a:endParaRPr/>
          </a:p>
        </p:txBody>
      </p:sp>
      <p:sp>
        <p:nvSpPr>
          <p:cNvPr id="360" name="Google Shape;360;p5"/>
          <p:cNvSpPr txBox="1">
            <a:spLocks noGrp="1"/>
          </p:cNvSpPr>
          <p:nvPr>
            <p:ph type="body" idx="1"/>
          </p:nvPr>
        </p:nvSpPr>
        <p:spPr>
          <a:xfrm>
            <a:off x="381000" y="1219200"/>
            <a:ext cx="8839200" cy="604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lang="en-US" sz="2800" dirty="0"/>
              <a:t>Processing of a DEM so that the flow of water is continuous across the terrain surface</a:t>
            </a:r>
            <a:endParaRPr sz="2800"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lang="en-US" sz="2800" dirty="0"/>
              <a:t>Tools</a:t>
            </a:r>
            <a:endParaRPr sz="2800"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</a:pPr>
            <a:r>
              <a:rPr lang="en-US" dirty="0"/>
              <a:t>GIS (</a:t>
            </a:r>
            <a:r>
              <a:rPr lang="en-US" dirty="0" err="1"/>
              <a:t>ArcHydro</a:t>
            </a:r>
            <a:r>
              <a:rPr lang="en-US" dirty="0"/>
              <a:t>) and special tools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lang="en-US" sz="2800" dirty="0"/>
              <a:t>Examples</a:t>
            </a:r>
            <a:endParaRPr sz="2800"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</a:pPr>
            <a:r>
              <a:rPr lang="en-US" sz="2400" dirty="0"/>
              <a:t>Fill spurious sinks or pits</a:t>
            </a:r>
            <a:endParaRPr sz="2400"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</a:pPr>
            <a:r>
              <a:rPr lang="en-US" sz="2400" dirty="0"/>
              <a:t>Add breach lines to drain sinks</a:t>
            </a:r>
          </a:p>
          <a:p>
            <a:pPr marL="1200150" lvl="2" indent="-285750">
              <a:spcBef>
                <a:spcPts val="560"/>
              </a:spcBef>
              <a:buSzPts val="2800"/>
              <a:buFont typeface="Calibri"/>
              <a:buChar char="–"/>
            </a:pPr>
            <a:r>
              <a:rPr lang="en-US" sz="2000" dirty="0"/>
              <a:t>Burning culverts into roads</a:t>
            </a:r>
            <a:endParaRPr sz="2000" dirty="0"/>
          </a:p>
          <a:p>
            <a:pPr marL="1200150" lvl="2" indent="-285750">
              <a:spcBef>
                <a:spcPts val="560"/>
              </a:spcBef>
              <a:buSzPts val="2800"/>
              <a:buFont typeface="Calibri"/>
              <a:buChar char="–"/>
            </a:pPr>
            <a:r>
              <a:rPr lang="en-US" sz="2000" dirty="0"/>
              <a:t>Cut through bridges above river</a:t>
            </a:r>
            <a:endParaRPr sz="2000" dirty="0"/>
          </a:p>
          <a:p>
            <a:pPr marL="1200150" lvl="2" indent="-285750">
              <a:spcBef>
                <a:spcPts val="560"/>
              </a:spcBef>
              <a:buSzPts val="2800"/>
              <a:buFont typeface="Calibri"/>
              <a:buChar char="–"/>
            </a:pPr>
            <a:r>
              <a:rPr lang="en-US" sz="2000" dirty="0"/>
              <a:t>Burning spillway into dam</a:t>
            </a:r>
            <a:endParaRPr sz="2000"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</a:pPr>
            <a:r>
              <a:rPr lang="en-US" sz="2400" dirty="0"/>
              <a:t>Add flood defense (levees and flood walls) into DEM</a:t>
            </a:r>
            <a:endParaRPr sz="2400"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</a:pPr>
            <a:r>
              <a:rPr lang="en-US" sz="2400" dirty="0"/>
              <a:t>Mask out large waterbodies</a:t>
            </a:r>
            <a:endParaRPr sz="2400" dirty="0"/>
          </a:p>
          <a:p>
            <a:pPr marL="74295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dirty="0"/>
          </a:p>
          <a:p>
            <a:pPr marL="74295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dirty="0"/>
          </a:p>
        </p:txBody>
      </p:sp>
      <p:sp>
        <p:nvSpPr>
          <p:cNvPr id="361" name="Google Shape;361;p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6" descr="imap_flddpthmap_seg_demo_upstre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7800" y="1143000"/>
            <a:ext cx="5027612" cy="257651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367" name="Google Shape;367;p6"/>
          <p:cNvSpPr txBox="1"/>
          <p:nvPr/>
        </p:nvSpPr>
        <p:spPr>
          <a:xfrm>
            <a:off x="565529" y="226630"/>
            <a:ext cx="7848600" cy="1032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n-US" sz="3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Segment-based modeling with FLDPLN</a:t>
            </a:r>
            <a:endParaRPr dirty="0"/>
          </a:p>
        </p:txBody>
      </p:sp>
      <p:sp>
        <p:nvSpPr>
          <p:cNvPr id="368" name="Google Shape;368;p6"/>
          <p:cNvSpPr/>
          <p:nvPr/>
        </p:nvSpPr>
        <p:spPr>
          <a:xfrm rot="-900000">
            <a:off x="1549976" y="2432242"/>
            <a:ext cx="1867262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upstream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segment</a:t>
            </a:r>
            <a:endParaRPr/>
          </a:p>
        </p:txBody>
      </p:sp>
      <p:sp>
        <p:nvSpPr>
          <p:cNvPr id="369" name="Google Shape;369;p6"/>
          <p:cNvSpPr/>
          <p:nvPr/>
        </p:nvSpPr>
        <p:spPr>
          <a:xfrm>
            <a:off x="2944812" y="1568409"/>
            <a:ext cx="1295400" cy="47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spillover taper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(depth decay)</a:t>
            </a:r>
            <a:endParaRPr/>
          </a:p>
        </p:txBody>
      </p:sp>
      <p:cxnSp>
        <p:nvCxnSpPr>
          <p:cNvPr id="370" name="Google Shape;370;p6"/>
          <p:cNvCxnSpPr/>
          <p:nvPr/>
        </p:nvCxnSpPr>
        <p:spPr>
          <a:xfrm>
            <a:off x="4170362" y="1728788"/>
            <a:ext cx="252412" cy="1762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1" name="Google Shape;371;p6"/>
          <p:cNvSpPr/>
          <p:nvPr/>
        </p:nvSpPr>
        <p:spPr>
          <a:xfrm rot="-1500000">
            <a:off x="3775028" y="1599644"/>
            <a:ext cx="2605088" cy="595594"/>
          </a:xfrm>
          <a:prstGeom prst="ellipse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2" name="Google Shape;372;p6" descr="imap_flddpthmap_seg_demo_downstrea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90504" y="3884046"/>
            <a:ext cx="5027613" cy="257651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373" name="Google Shape;373;p6"/>
          <p:cNvSpPr/>
          <p:nvPr/>
        </p:nvSpPr>
        <p:spPr>
          <a:xfrm rot="-1380000">
            <a:off x="4298249" y="4557098"/>
            <a:ext cx="223774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downstream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segment</a:t>
            </a:r>
            <a:endParaRPr/>
          </a:p>
        </p:txBody>
      </p:sp>
      <p:sp>
        <p:nvSpPr>
          <p:cNvPr id="374" name="Google Shape;374;p6"/>
          <p:cNvSpPr/>
          <p:nvPr/>
        </p:nvSpPr>
        <p:spPr>
          <a:xfrm>
            <a:off x="1522146" y="5200083"/>
            <a:ext cx="1295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backfill taper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(lake effect)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6"/>
          <p:cNvSpPr/>
          <p:nvPr/>
        </p:nvSpPr>
        <p:spPr>
          <a:xfrm rot="-1800000">
            <a:off x="2503122" y="5266937"/>
            <a:ext cx="1745190" cy="595594"/>
          </a:xfrm>
          <a:prstGeom prst="ellipse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6" name="Google Shape;376;p6"/>
          <p:cNvCxnSpPr/>
          <p:nvPr/>
        </p:nvCxnSpPr>
        <p:spPr>
          <a:xfrm>
            <a:off x="2685340" y="5315023"/>
            <a:ext cx="252412" cy="1762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7" name="Google Shape;377;p6"/>
          <p:cNvCxnSpPr/>
          <p:nvPr/>
        </p:nvCxnSpPr>
        <p:spPr>
          <a:xfrm rot="10800000" flipH="1">
            <a:off x="3796664" y="2757778"/>
            <a:ext cx="831273" cy="457200"/>
          </a:xfrm>
          <a:prstGeom prst="straightConnector1">
            <a:avLst/>
          </a:prstGeom>
          <a:noFill/>
          <a:ln w="38100" cap="flat" cmpd="sng">
            <a:solidFill>
              <a:srgbClr val="0070C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78" name="Google Shape;378;p6"/>
          <p:cNvSpPr/>
          <p:nvPr/>
        </p:nvSpPr>
        <p:spPr>
          <a:xfrm rot="-1800000">
            <a:off x="3677187" y="3092819"/>
            <a:ext cx="129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Calibri"/>
              <a:buNone/>
            </a:pPr>
            <a:r>
              <a:rPr lang="en-US" sz="1800" b="1" i="1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flow</a:t>
            </a:r>
            <a:endParaRPr sz="1800" b="0" i="1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9" name="Google Shape;379;p6"/>
          <p:cNvCxnSpPr/>
          <p:nvPr/>
        </p:nvCxnSpPr>
        <p:spPr>
          <a:xfrm rot="10800000" flipH="1">
            <a:off x="3961606" y="5538704"/>
            <a:ext cx="831273" cy="457200"/>
          </a:xfrm>
          <a:prstGeom prst="straightConnector1">
            <a:avLst/>
          </a:prstGeom>
          <a:noFill/>
          <a:ln w="38100" cap="flat" cmpd="sng">
            <a:solidFill>
              <a:srgbClr val="0070C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80" name="Google Shape;380;p6"/>
          <p:cNvSpPr/>
          <p:nvPr/>
        </p:nvSpPr>
        <p:spPr>
          <a:xfrm rot="-1800000">
            <a:off x="3842129" y="5873745"/>
            <a:ext cx="129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Calibri"/>
              <a:buNone/>
            </a:pPr>
            <a:r>
              <a:rPr lang="en-US" sz="1800" b="1" i="1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flow</a:t>
            </a:r>
            <a:endParaRPr sz="1800" b="0" i="1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"/>
          <p:cNvSpPr txBox="1">
            <a:spLocks noGrp="1"/>
          </p:cNvSpPr>
          <p:nvPr>
            <p:ph type="title"/>
          </p:nvPr>
        </p:nvSpPr>
        <p:spPr>
          <a:xfrm>
            <a:off x="304800" y="125113"/>
            <a:ext cx="8229600" cy="71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Flood Inundation Relations </a:t>
            </a:r>
            <a:endParaRPr/>
          </a:p>
        </p:txBody>
      </p:sp>
      <p:sp>
        <p:nvSpPr>
          <p:cNvPr id="386" name="Google Shape;386;p7"/>
          <p:cNvSpPr txBox="1">
            <a:spLocks noGrp="1"/>
          </p:cNvSpPr>
          <p:nvPr>
            <p:ph type="body" idx="1"/>
          </p:nvPr>
        </p:nvSpPr>
        <p:spPr>
          <a:xfrm>
            <a:off x="0" y="1031581"/>
            <a:ext cx="6002716" cy="5186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/>
              <a:t>A floodplain pixel (FPP) can be flooded by the water originated from flood source (stream) pixels (FSPs) through backfill and spillover flooding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</a:pPr>
            <a:r>
              <a:rPr lang="en-US" sz="2000"/>
              <a:t>FSP-FPP flood relation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</a:pPr>
            <a:r>
              <a:rPr lang="en-US" sz="2000"/>
              <a:t>many-to-many relation</a:t>
            </a:r>
            <a:endParaRPr/>
          </a:p>
          <a:p>
            <a:pPr marL="742950" lvl="1" indent="-2095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/>
              <a:t>Depth to flood (DTF)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</a:pPr>
            <a:r>
              <a:rPr lang="en-US" sz="2000"/>
              <a:t>Minimum depth at a FSP needed to flood a FPP 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</a:pPr>
            <a:r>
              <a:rPr lang="en-US" sz="2000"/>
              <a:t>Attribute associated with a FSP-FPP relation</a:t>
            </a:r>
            <a:endParaRPr/>
          </a:p>
          <a:p>
            <a:pPr marL="742950" lvl="1" indent="-2095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/>
              <a:t>FLDPLN model identifies the FSP-FPP flooding relations and their associated DTFs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</a:pPr>
            <a:r>
              <a:rPr lang="en-US" sz="2000"/>
              <a:t>Iterative process</a:t>
            </a:r>
            <a:endParaRPr/>
          </a:p>
        </p:txBody>
      </p:sp>
      <p:pic>
        <p:nvPicPr>
          <p:cNvPr id="387" name="Google Shape;387;p7"/>
          <p:cNvPicPr preferRelativeResize="0"/>
          <p:nvPr/>
        </p:nvPicPr>
        <p:blipFill rotWithShape="1">
          <a:blip r:embed="rId3">
            <a:alphaModFix/>
          </a:blip>
          <a:srcRect l="2742" t="1174" r="2132" b="1282"/>
          <a:stretch/>
        </p:blipFill>
        <p:spPr>
          <a:xfrm>
            <a:off x="6082211" y="990600"/>
            <a:ext cx="2756990" cy="5496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8" name="Google Shape;388;p7"/>
          <p:cNvGrpSpPr/>
          <p:nvPr/>
        </p:nvGrpSpPr>
        <p:grpSpPr>
          <a:xfrm>
            <a:off x="7010400" y="4429625"/>
            <a:ext cx="1600610" cy="1646152"/>
            <a:chOff x="7363736" y="5061966"/>
            <a:chExt cx="1600610" cy="1646152"/>
          </a:xfrm>
        </p:grpSpPr>
        <p:grpSp>
          <p:nvGrpSpPr>
            <p:cNvPr id="389" name="Google Shape;389;p7"/>
            <p:cNvGrpSpPr/>
            <p:nvPr/>
          </p:nvGrpSpPr>
          <p:grpSpPr>
            <a:xfrm>
              <a:off x="7363736" y="5061966"/>
              <a:ext cx="1600610" cy="1646152"/>
              <a:chOff x="4572000" y="5029200"/>
              <a:chExt cx="1600610" cy="1646152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572000" y="5029200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572000" y="5257800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800600" y="5486400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5029200" y="5715000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5257800" y="5953626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7"/>
              <p:cNvSpPr/>
              <p:nvPr/>
            </p:nvSpPr>
            <p:spPr>
              <a:xfrm>
                <a:off x="5257800" y="6200189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7"/>
              <p:cNvSpPr/>
              <p:nvPr/>
            </p:nvSpPr>
            <p:spPr>
              <a:xfrm>
                <a:off x="5257800" y="6446752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7"/>
              <p:cNvSpPr/>
              <p:nvPr/>
            </p:nvSpPr>
            <p:spPr>
              <a:xfrm>
                <a:off x="5944010" y="5486400"/>
                <a:ext cx="228600" cy="228600"/>
              </a:xfrm>
              <a:prstGeom prst="rect">
                <a:avLst/>
              </a:prstGeom>
              <a:solidFill>
                <a:srgbClr val="71BEC4"/>
              </a:solidFill>
              <a:ln w="25400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98" name="Google Shape;398;p7"/>
              <p:cNvCxnSpPr/>
              <p:nvPr/>
            </p:nvCxnSpPr>
            <p:spPr>
              <a:xfrm>
                <a:off x="4686300" y="5151437"/>
                <a:ext cx="1257710" cy="4572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99" name="Google Shape;399;p7"/>
              <p:cNvCxnSpPr>
                <a:stCxn id="393" idx="1"/>
                <a:endCxn id="397" idx="1"/>
              </p:cNvCxnSpPr>
              <p:nvPr/>
            </p:nvCxnSpPr>
            <p:spPr>
              <a:xfrm rot="10800000" flipH="1">
                <a:off x="5029200" y="5600700"/>
                <a:ext cx="914700" cy="228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00" name="Google Shape;400;p7"/>
              <p:cNvCxnSpPr>
                <a:stCxn id="395" idx="2"/>
                <a:endCxn id="397" idx="1"/>
              </p:cNvCxnSpPr>
              <p:nvPr/>
            </p:nvCxnSpPr>
            <p:spPr>
              <a:xfrm rot="10800000" flipH="1">
                <a:off x="5372100" y="5600789"/>
                <a:ext cx="571800" cy="828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sp>
          <p:nvSpPr>
            <p:cNvPr id="401" name="Google Shape;401;p7"/>
            <p:cNvSpPr txBox="1"/>
            <p:nvPr/>
          </p:nvSpPr>
          <p:spPr>
            <a:xfrm>
              <a:off x="7984182" y="5073634"/>
              <a:ext cx="40825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402" name="Google Shape;402;p7"/>
            <p:cNvSpPr txBox="1"/>
            <p:nvPr/>
          </p:nvSpPr>
          <p:spPr>
            <a:xfrm>
              <a:off x="8136582" y="5454634"/>
              <a:ext cx="40825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403" name="Google Shape;403;p7"/>
            <p:cNvSpPr txBox="1"/>
            <p:nvPr/>
          </p:nvSpPr>
          <p:spPr>
            <a:xfrm>
              <a:off x="8403282" y="5911834"/>
              <a:ext cx="40825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</p:grpSp>
      <p:sp>
        <p:nvSpPr>
          <p:cNvPr id="404" name="Google Shape;404;p7"/>
          <p:cNvSpPr txBox="1"/>
          <p:nvPr/>
        </p:nvSpPr>
        <p:spPr>
          <a:xfrm>
            <a:off x="7516063" y="6082029"/>
            <a:ext cx="68909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(FSP)</a:t>
            </a:r>
            <a:endParaRPr/>
          </a:p>
        </p:txBody>
      </p:sp>
      <p:sp>
        <p:nvSpPr>
          <p:cNvPr id="405" name="Google Shape;405;p7"/>
          <p:cNvSpPr txBox="1"/>
          <p:nvPr/>
        </p:nvSpPr>
        <p:spPr>
          <a:xfrm>
            <a:off x="8270995" y="5099855"/>
            <a:ext cx="62470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(FPP)</a:t>
            </a:r>
            <a:endParaRPr/>
          </a:p>
        </p:txBody>
      </p:sp>
      <p:sp>
        <p:nvSpPr>
          <p:cNvPr id="406" name="Google Shape;406;p7"/>
          <p:cNvSpPr txBox="1"/>
          <p:nvPr/>
        </p:nvSpPr>
        <p:spPr>
          <a:xfrm>
            <a:off x="7798480" y="4456682"/>
            <a:ext cx="63246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(DTF)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8"/>
          <p:cNvSpPr txBox="1">
            <a:spLocks noGrp="1"/>
          </p:cNvSpPr>
          <p:nvPr>
            <p:ph type="title"/>
          </p:nvPr>
        </p:nvSpPr>
        <p:spPr>
          <a:xfrm>
            <a:off x="449878" y="142568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Tile FSP-FPP Inundation Relations</a:t>
            </a:r>
            <a:endParaRPr/>
          </a:p>
        </p:txBody>
      </p:sp>
      <p:pic>
        <p:nvPicPr>
          <p:cNvPr id="412" name="Google Shape;41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2800" y="1219200"/>
            <a:ext cx="1872813" cy="3595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68761" y="1253613"/>
            <a:ext cx="1917026" cy="3624922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8"/>
          <p:cNvSpPr/>
          <p:nvPr/>
        </p:nvSpPr>
        <p:spPr>
          <a:xfrm>
            <a:off x="6553200" y="2590800"/>
            <a:ext cx="533400" cy="42602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5" name="Google Shape;415;p8"/>
          <p:cNvGrpSpPr/>
          <p:nvPr/>
        </p:nvGrpSpPr>
        <p:grpSpPr>
          <a:xfrm>
            <a:off x="4564678" y="5008641"/>
            <a:ext cx="3588722" cy="1803833"/>
            <a:chOff x="5334000" y="2852065"/>
            <a:chExt cx="4248151" cy="2215235"/>
          </a:xfrm>
        </p:grpSpPr>
        <p:pic>
          <p:nvPicPr>
            <p:cNvPr id="416" name="Google Shape;416;p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334000" y="3200400"/>
              <a:ext cx="4248150" cy="1866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417;p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334001" y="2852065"/>
              <a:ext cx="4248150" cy="3388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8" name="Google Shape;418;p8"/>
          <p:cNvSpPr txBox="1"/>
          <p:nvPr/>
        </p:nvSpPr>
        <p:spPr>
          <a:xfrm>
            <a:off x="0" y="1295400"/>
            <a:ext cx="4336078" cy="5170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•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Organize relations by tiles</a:t>
            </a:r>
            <a:endParaRPr/>
          </a:p>
          <a:p>
            <a:pPr marL="742950" marR="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tile stores </a:t>
            </a: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the FSPs 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can flood the FPPs in the tile</a:t>
            </a:r>
            <a:endParaRPr/>
          </a:p>
          <a:p>
            <a:pPr marL="342900" marR="0" lvl="0" indent="-34290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•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Flood mapping by tiles</a:t>
            </a:r>
            <a:endParaRPr/>
          </a:p>
          <a:p>
            <a:pPr marL="742950" marR="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Avoid memory overflow with a proper tile size</a:t>
            </a:r>
            <a:endParaRPr/>
          </a:p>
          <a:p>
            <a:pPr marL="742950" marR="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 one file I/O is needed to map a tile</a:t>
            </a:r>
            <a:endParaRPr/>
          </a:p>
          <a:p>
            <a:pPr marL="742950" marR="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Scalable</a:t>
            </a:r>
            <a:endParaRPr/>
          </a:p>
          <a:p>
            <a:pPr marL="11430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Mapping tiles in parallel</a:t>
            </a:r>
            <a:endParaRPr/>
          </a:p>
          <a:p>
            <a:pPr marL="11430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tile can be mapped independently</a:t>
            </a:r>
            <a:endParaRPr/>
          </a:p>
          <a:p>
            <a:pPr marL="342900" marR="0" lvl="0" indent="-17780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9"/>
          <p:cNvSpPr txBox="1">
            <a:spLocks noGrp="1"/>
          </p:cNvSpPr>
          <p:nvPr>
            <p:ph type="title"/>
          </p:nvPr>
        </p:nvSpPr>
        <p:spPr>
          <a:xfrm>
            <a:off x="381000" y="25400"/>
            <a:ext cx="8229600" cy="10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Flood Inundation Mapping</a:t>
            </a:r>
            <a:endParaRPr sz="4000"/>
          </a:p>
        </p:txBody>
      </p:sp>
      <p:sp>
        <p:nvSpPr>
          <p:cNvPr id="424" name="Google Shape;424;p9"/>
          <p:cNvSpPr txBox="1">
            <a:spLocks noGrp="1"/>
          </p:cNvSpPr>
          <p:nvPr>
            <p:ph type="body" idx="1"/>
          </p:nvPr>
        </p:nvSpPr>
        <p:spPr>
          <a:xfrm>
            <a:off x="228600" y="1066800"/>
            <a:ext cx="4874057" cy="5722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lang="en-US"/>
              <a:t>Estimate FSP depth of flow (DOF) from gauge observation or forecast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</a:pPr>
            <a:r>
              <a:rPr lang="en-US"/>
              <a:t>Snap gauges to FSPs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</a:pPr>
            <a:r>
              <a:rPr lang="en-US"/>
              <a:t>Based on steam orders</a:t>
            </a:r>
            <a:endParaRPr/>
          </a:p>
          <a:p>
            <a:pPr marL="114300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/>
              <a:t>From low to high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</a:pPr>
            <a:r>
              <a:rPr lang="en-US"/>
              <a:t>Linear interpolation using</a:t>
            </a:r>
            <a:endParaRPr/>
          </a:p>
          <a:p>
            <a:pPr marL="45720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	distance or elevation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lang="en-US"/>
              <a:t>Stage sources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</a:pPr>
            <a:r>
              <a:rPr lang="en-US"/>
              <a:t>NWS AHPS and USGS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</a:pPr>
            <a:r>
              <a:rPr lang="en-US"/>
              <a:t>NWM + HAND SRC</a:t>
            </a:r>
            <a:endParaRPr/>
          </a:p>
        </p:txBody>
      </p:sp>
      <p:pic>
        <p:nvPicPr>
          <p:cNvPr id="425" name="Google Shape;42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6943" y="1371600"/>
            <a:ext cx="3743281" cy="96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34280" y="2514599"/>
            <a:ext cx="4133520" cy="4138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2394</TotalTime>
  <Words>1155</Words>
  <Application>Microsoft Office PowerPoint</Application>
  <PresentationFormat>On-screen Show (4:3)</PresentationFormat>
  <Paragraphs>233</Paragraphs>
  <Slides>26</Slides>
  <Notes>26</Notes>
  <HiddenSlides>6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Arimo</vt:lpstr>
      <vt:lpstr>Office Theme</vt:lpstr>
      <vt:lpstr>1_Default Design</vt:lpstr>
      <vt:lpstr>Default Design</vt:lpstr>
      <vt:lpstr>Using the FLDPLN Model for Flood Inundation Model</vt:lpstr>
      <vt:lpstr>Low Complexity FIM Models</vt:lpstr>
      <vt:lpstr>PowerPoint Presentation</vt:lpstr>
      <vt:lpstr>Major Processes</vt:lpstr>
      <vt:lpstr>Hydro-Condition DEM</vt:lpstr>
      <vt:lpstr>PowerPoint Presentation</vt:lpstr>
      <vt:lpstr>Flood Inundation Relations </vt:lpstr>
      <vt:lpstr>Tile FSP-FPP Inundation Relations</vt:lpstr>
      <vt:lpstr>Flood Inundation Mapping</vt:lpstr>
      <vt:lpstr>Inundation Mapping</vt:lpstr>
      <vt:lpstr>Parallel Inundation Mapping</vt:lpstr>
      <vt:lpstr>PowerPoint Presentation</vt:lpstr>
      <vt:lpstr>PowerPoint Presentation</vt:lpstr>
      <vt:lpstr>Mapping Wildcat Creek 2018 Labor Day Flood</vt:lpstr>
      <vt:lpstr>Mapping Wildcat Creek 2018 Labor Day Flood</vt:lpstr>
      <vt:lpstr>Mapping Wildcat Creek 2018 Labor Day Flood</vt:lpstr>
      <vt:lpstr>Mapping Wildcat Creek 2018 Labor Day Flood</vt:lpstr>
      <vt:lpstr>Mapping Wildcat Creek 2018 Labor Day Flood</vt:lpstr>
      <vt:lpstr>Mapping Wildcat Creek 2018 Labor Day Flood</vt:lpstr>
      <vt:lpstr>PowerPoint Presentation</vt:lpstr>
      <vt:lpstr>PowerPoint Presentation</vt:lpstr>
      <vt:lpstr>New Libraries (8) with New 5-m DEM</vt:lpstr>
      <vt:lpstr>Changing Libraries and Code</vt:lpstr>
      <vt:lpstr>Future Plan</vt:lpstr>
      <vt:lpstr>Acknowledgements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the FLDPLN Model for Flood Inundation Model</dc:title>
  <dc:creator>Xingong Li</dc:creator>
  <cp:lastModifiedBy>Li, Xingong</cp:lastModifiedBy>
  <cp:revision>18</cp:revision>
  <dcterms:created xsi:type="dcterms:W3CDTF">2015-04-13T23:21:38Z</dcterms:created>
  <dcterms:modified xsi:type="dcterms:W3CDTF">2024-09-10T00:11:34Z</dcterms:modified>
</cp:coreProperties>
</file>